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11"/>
  </p:notesMasterIdLst>
  <p:handoutMasterIdLst>
    <p:handoutMasterId r:id="rId112"/>
  </p:handoutMasterIdLst>
  <p:sldIdLst>
    <p:sldId id="265" r:id="rId6"/>
    <p:sldId id="444" r:id="rId7"/>
    <p:sldId id="324" r:id="rId8"/>
    <p:sldId id="323" r:id="rId9"/>
    <p:sldId id="328" r:id="rId10"/>
    <p:sldId id="329" r:id="rId11"/>
    <p:sldId id="331" r:id="rId12"/>
    <p:sldId id="332" r:id="rId13"/>
    <p:sldId id="330" r:id="rId14"/>
    <p:sldId id="333" r:id="rId15"/>
    <p:sldId id="352" r:id="rId16"/>
    <p:sldId id="358" r:id="rId17"/>
    <p:sldId id="445" r:id="rId18"/>
    <p:sldId id="350" r:id="rId19"/>
    <p:sldId id="351" r:id="rId20"/>
    <p:sldId id="363" r:id="rId21"/>
    <p:sldId id="360" r:id="rId22"/>
    <p:sldId id="359" r:id="rId23"/>
    <p:sldId id="361" r:id="rId24"/>
    <p:sldId id="362" r:id="rId25"/>
    <p:sldId id="349" r:id="rId26"/>
    <p:sldId id="335" r:id="rId27"/>
    <p:sldId id="342" r:id="rId28"/>
    <p:sldId id="339" r:id="rId29"/>
    <p:sldId id="340" r:id="rId30"/>
    <p:sldId id="446" r:id="rId31"/>
    <p:sldId id="341" r:id="rId32"/>
    <p:sldId id="344" r:id="rId33"/>
    <p:sldId id="353" r:id="rId34"/>
    <p:sldId id="357" r:id="rId35"/>
    <p:sldId id="356" r:id="rId36"/>
    <p:sldId id="355" r:id="rId37"/>
    <p:sldId id="447" r:id="rId38"/>
    <p:sldId id="364" r:id="rId39"/>
    <p:sldId id="368" r:id="rId40"/>
    <p:sldId id="367" r:id="rId41"/>
    <p:sldId id="366" r:id="rId42"/>
    <p:sldId id="370" r:id="rId43"/>
    <p:sldId id="371" r:id="rId44"/>
    <p:sldId id="369" r:id="rId45"/>
    <p:sldId id="372" r:id="rId46"/>
    <p:sldId id="373" r:id="rId47"/>
    <p:sldId id="387" r:id="rId48"/>
    <p:sldId id="388" r:id="rId49"/>
    <p:sldId id="389" r:id="rId50"/>
    <p:sldId id="390" r:id="rId51"/>
    <p:sldId id="391" r:id="rId52"/>
    <p:sldId id="408" r:id="rId53"/>
    <p:sldId id="409" r:id="rId54"/>
    <p:sldId id="417" r:id="rId55"/>
    <p:sldId id="418" r:id="rId56"/>
    <p:sldId id="419" r:id="rId57"/>
    <p:sldId id="410" r:id="rId58"/>
    <p:sldId id="412" r:id="rId59"/>
    <p:sldId id="413" r:id="rId60"/>
    <p:sldId id="414" r:id="rId61"/>
    <p:sldId id="415" r:id="rId62"/>
    <p:sldId id="398" r:id="rId63"/>
    <p:sldId id="392" r:id="rId64"/>
    <p:sldId id="395" r:id="rId65"/>
    <p:sldId id="396" r:id="rId66"/>
    <p:sldId id="397" r:id="rId67"/>
    <p:sldId id="394" r:id="rId68"/>
    <p:sldId id="393" r:id="rId69"/>
    <p:sldId id="448" r:id="rId70"/>
    <p:sldId id="399" r:id="rId71"/>
    <p:sldId id="403" r:id="rId72"/>
    <p:sldId id="402" r:id="rId73"/>
    <p:sldId id="404" r:id="rId74"/>
    <p:sldId id="405" r:id="rId75"/>
    <p:sldId id="407" r:id="rId76"/>
    <p:sldId id="365" r:id="rId77"/>
    <p:sldId id="376" r:id="rId78"/>
    <p:sldId id="377" r:id="rId79"/>
    <p:sldId id="378" r:id="rId80"/>
    <p:sldId id="379" r:id="rId81"/>
    <p:sldId id="380" r:id="rId82"/>
    <p:sldId id="382" r:id="rId83"/>
    <p:sldId id="449" r:id="rId84"/>
    <p:sldId id="347" r:id="rId85"/>
    <p:sldId id="348" r:id="rId86"/>
    <p:sldId id="421" r:id="rId87"/>
    <p:sldId id="337" r:id="rId88"/>
    <p:sldId id="338" r:id="rId89"/>
    <p:sldId id="424" r:id="rId90"/>
    <p:sldId id="427" r:id="rId91"/>
    <p:sldId id="428" r:id="rId92"/>
    <p:sldId id="431" r:id="rId93"/>
    <p:sldId id="435" r:id="rId94"/>
    <p:sldId id="438" r:id="rId95"/>
    <p:sldId id="434" r:id="rId96"/>
    <p:sldId id="436" r:id="rId97"/>
    <p:sldId id="437" r:id="rId98"/>
    <p:sldId id="439" r:id="rId99"/>
    <p:sldId id="441" r:id="rId100"/>
    <p:sldId id="440" r:id="rId101"/>
    <p:sldId id="450" r:id="rId102"/>
    <p:sldId id="422" r:id="rId103"/>
    <p:sldId id="423" r:id="rId104"/>
    <p:sldId id="429" r:id="rId105"/>
    <p:sldId id="430" r:id="rId106"/>
    <p:sldId id="426" r:id="rId107"/>
    <p:sldId id="442" r:id="rId108"/>
    <p:sldId id="443" r:id="rId109"/>
    <p:sldId id="451" r:id="rId110"/>
  </p:sldIdLst>
  <p:sldSz cx="12188825" cy="6858000"/>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58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4" autoAdjust="0"/>
    <p:restoredTop sz="94629" autoAdjust="0"/>
  </p:normalViewPr>
  <p:slideViewPr>
    <p:cSldViewPr showGuides="1">
      <p:cViewPr varScale="1">
        <p:scale>
          <a:sx n="124" d="100"/>
          <a:sy n="124" d="100"/>
        </p:scale>
        <p:origin x="276" y="9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gs" Target="tags/tag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2/6/2018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75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190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30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55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37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547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458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626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502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509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7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668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85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130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698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159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7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861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681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609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72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83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3163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384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5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13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63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958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11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01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253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049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81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437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903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614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006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348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153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144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520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671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733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2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947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1051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873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896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326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003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399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764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073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491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57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545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18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893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73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469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090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14890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099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672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68049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73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7707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79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503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5379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321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375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373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2029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219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34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30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602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38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2115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966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7690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5057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9979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55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7260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995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93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7624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9902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4576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944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63141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4275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6213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76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2/6/2018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2/6/2018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bg>
      <p:bgPr>
        <a:blipFill rotWithShape="1">
          <a:blip r:embed="rId2">
            <a:alphaModFix/>
          </a:blip>
          <a:stretch>
            <a:fillRect/>
          </a:stretch>
        </a:blipFill>
        <a:effectLst/>
      </p:bgPr>
    </p:bg>
    <p:spTree>
      <p:nvGrpSpPr>
        <p:cNvPr id="1" name="Shape 6"/>
        <p:cNvGrpSpPr/>
        <p:nvPr/>
      </p:nvGrpSpPr>
      <p:grpSpPr>
        <a:xfrm>
          <a:off x="0" y="0"/>
          <a:ext cx="0" cy="0"/>
          <a:chOff x="0" y="0"/>
          <a:chExt cx="0" cy="0"/>
        </a:xfrm>
      </p:grpSpPr>
      <p:sp>
        <p:nvSpPr>
          <p:cNvPr id="7" name="Shape 7"/>
          <p:cNvSpPr txBox="1">
            <a:spLocks noGrp="1"/>
          </p:cNvSpPr>
          <p:nvPr>
            <p:ph type="title"/>
          </p:nvPr>
        </p:nvSpPr>
        <p:spPr>
          <a:xfrm>
            <a:off x="0" y="1059639"/>
            <a:ext cx="12188825" cy="711077"/>
          </a:xfrm>
          <a:prstGeom prst="rect">
            <a:avLst/>
          </a:prstGeom>
          <a:noFill/>
          <a:ln>
            <a:noFill/>
          </a:ln>
        </p:spPr>
        <p:txBody>
          <a:bodyPr wrap="square" lIns="91425" tIns="91425" rIns="91425" bIns="91425" anchor="t" anchorCtr="0"/>
          <a:lstStyle>
            <a:lvl1pPr marL="0" marR="0" lvl="0" indent="0" algn="ctr" rtl="0">
              <a:spcBef>
                <a:spcPts val="0"/>
              </a:spcBef>
              <a:buClr>
                <a:schemeClr val="dk1"/>
              </a:buClr>
              <a:buSzPts val="1400"/>
              <a:buFont typeface="Arial"/>
              <a:buNone/>
              <a:defRPr sz="4799" b="1" i="0" u="none" strike="noStrike" cap="none">
                <a:solidFill>
                  <a:schemeClr val="dk1"/>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
        <p:nvSpPr>
          <p:cNvPr id="8" name="Shape 8"/>
          <p:cNvSpPr txBox="1">
            <a:spLocks noGrp="1"/>
          </p:cNvSpPr>
          <p:nvPr>
            <p:ph type="subTitle" idx="1"/>
          </p:nvPr>
        </p:nvSpPr>
        <p:spPr>
          <a:xfrm>
            <a:off x="0" y="2063840"/>
            <a:ext cx="12188825" cy="468400"/>
          </a:xfrm>
          <a:prstGeom prst="rect">
            <a:avLst/>
          </a:prstGeom>
          <a:noFill/>
          <a:ln>
            <a:noFill/>
          </a:ln>
        </p:spPr>
        <p:txBody>
          <a:bodyPr wrap="square" lIns="91425" tIns="91425" rIns="91425" bIns="91425" anchor="ctr" anchorCtr="0"/>
          <a:lstStyle>
            <a:lvl1pPr lvl="0" algn="ctr">
              <a:spcBef>
                <a:spcPts val="0"/>
              </a:spcBef>
              <a:buNone/>
              <a:defRPr/>
            </a:lvl1pPr>
            <a:lvl2pPr lvl="1" algn="ctr">
              <a:spcBef>
                <a:spcPts val="0"/>
              </a:spcBef>
              <a:buNone/>
              <a:defRPr/>
            </a:lvl2pPr>
            <a:lvl3pPr lvl="2" algn="ctr">
              <a:spcBef>
                <a:spcPts val="0"/>
              </a:spcBef>
              <a:buNone/>
              <a:defRPr/>
            </a:lvl3pPr>
            <a:lvl4pPr lvl="3" algn="ctr">
              <a:spcBef>
                <a:spcPts val="0"/>
              </a:spcBef>
              <a:buNone/>
              <a:defRPr/>
            </a:lvl4pPr>
            <a:lvl5pPr lvl="4" algn="ctr">
              <a:spcBef>
                <a:spcPts val="0"/>
              </a:spcBef>
              <a:buNone/>
              <a:defRPr/>
            </a:lvl5pPr>
            <a:lvl6pPr lvl="5" algn="ctr">
              <a:spcBef>
                <a:spcPts val="0"/>
              </a:spcBef>
              <a:buNone/>
              <a:defRPr/>
            </a:lvl6pPr>
            <a:lvl7pPr lvl="6" algn="ctr">
              <a:spcBef>
                <a:spcPts val="0"/>
              </a:spcBef>
              <a:buNone/>
              <a:defRPr/>
            </a:lvl7pPr>
            <a:lvl8pPr lvl="7" algn="ctr">
              <a:spcBef>
                <a:spcPts val="0"/>
              </a:spcBef>
              <a:buNone/>
              <a:defRPr/>
            </a:lvl8pPr>
            <a:lvl9pPr lvl="8" algn="ctr">
              <a:spcBef>
                <a:spcPts val="0"/>
              </a:spcBef>
              <a:buNone/>
              <a:defRPr/>
            </a:lvl9pPr>
          </a:lstStyle>
          <a:p>
            <a:endParaRPr/>
          </a:p>
        </p:txBody>
      </p:sp>
    </p:spTree>
    <p:extLst>
      <p:ext uri="{BB962C8B-B14F-4D97-AF65-F5344CB8AC3E}">
        <p14:creationId xmlns:p14="http://schemas.microsoft.com/office/powerpoint/2010/main" val="237881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bg>
      <p:bgPr>
        <a:blipFill rotWithShape="1">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159000" y="0"/>
            <a:ext cx="10029825" cy="1179288"/>
          </a:xfrm>
          <a:prstGeom prst="rect">
            <a:avLst/>
          </a:prstGeom>
          <a:noFill/>
          <a:ln>
            <a:noFill/>
          </a:ln>
        </p:spPr>
        <p:txBody>
          <a:bodyPr wrap="square" lIns="91425" tIns="91425" rIns="91425" bIns="91425" anchor="ctr" anchorCtr="0"/>
          <a:lstStyle>
            <a:lvl1pPr marL="0" marR="0" lvl="0" indent="0" algn="l"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1283972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1169541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bg>
      <p:bgPr>
        <a:solidFill>
          <a:srgbClr val="EAF1DD">
            <a:alpha val="49803"/>
          </a:srgbClr>
        </a:solidFill>
        <a:effectLst/>
      </p:bgPr>
    </p:bg>
    <p:spTree>
      <p:nvGrpSpPr>
        <p:cNvPr id="1" name="Shape 12"/>
        <p:cNvGrpSpPr/>
        <p:nvPr/>
      </p:nvGrpSpPr>
      <p:grpSpPr>
        <a:xfrm>
          <a:off x="0" y="0"/>
          <a:ext cx="0" cy="0"/>
          <a:chOff x="0" y="0"/>
          <a:chExt cx="0" cy="0"/>
        </a:xfrm>
      </p:grpSpPr>
      <p:sp>
        <p:nvSpPr>
          <p:cNvPr id="13" name="Shape 13"/>
          <p:cNvSpPr/>
          <p:nvPr/>
        </p:nvSpPr>
        <p:spPr>
          <a:xfrm rot="10800000">
            <a:off x="4965898" y="2896"/>
            <a:ext cx="2199827" cy="1083200"/>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4" name="Shape 14"/>
          <p:cNvSpPr/>
          <p:nvPr/>
        </p:nvSpPr>
        <p:spPr>
          <a:xfrm rot="10800000">
            <a:off x="5358788" y="130136"/>
            <a:ext cx="1414032" cy="739200"/>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5" name="Shape 15"/>
          <p:cNvSpPr/>
          <p:nvPr/>
        </p:nvSpPr>
        <p:spPr>
          <a:xfrm>
            <a:off x="4994555" y="5774987"/>
            <a:ext cx="2199715" cy="1083013"/>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16" name="Shape 16"/>
          <p:cNvSpPr/>
          <p:nvPr/>
        </p:nvSpPr>
        <p:spPr>
          <a:xfrm>
            <a:off x="5387461" y="5991747"/>
            <a:ext cx="1413904" cy="739147"/>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Tree>
    <p:extLst>
      <p:ext uri="{BB962C8B-B14F-4D97-AF65-F5344CB8AC3E}">
        <p14:creationId xmlns:p14="http://schemas.microsoft.com/office/powerpoint/2010/main" val="1324614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Title Slide">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483287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bg>
      <p:bgPr>
        <a:blipFill rotWithShape="1">
          <a:blip r:embed="rId2">
            <a:alphaModFix/>
          </a:blip>
          <a:stretch>
            <a:fillRect/>
          </a:stretch>
        </a:blip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
        <p:nvSpPr>
          <p:cNvPr id="21" name="Shape 21"/>
          <p:cNvSpPr/>
          <p:nvPr/>
        </p:nvSpPr>
        <p:spPr>
          <a:xfrm>
            <a:off x="754308" y="1568923"/>
            <a:ext cx="2495030" cy="4068321"/>
          </a:xfrm>
          <a:prstGeom prst="rect">
            <a:avLst/>
          </a:prstGeom>
          <a:solidFill>
            <a:srgbClr val="1C7DE1"/>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2" name="Shape 22"/>
          <p:cNvSpPr/>
          <p:nvPr/>
        </p:nvSpPr>
        <p:spPr>
          <a:xfrm>
            <a:off x="3482899" y="1568082"/>
            <a:ext cx="2495030" cy="4068321"/>
          </a:xfrm>
          <a:prstGeom prst="rect">
            <a:avLst/>
          </a:prstGeom>
          <a:solidFill>
            <a:srgbClr val="1ED4DE"/>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3" name="Shape 23"/>
          <p:cNvSpPr/>
          <p:nvPr/>
        </p:nvSpPr>
        <p:spPr>
          <a:xfrm>
            <a:off x="6211491" y="1567241"/>
            <a:ext cx="2495030" cy="4068321"/>
          </a:xfrm>
          <a:prstGeom prst="rect">
            <a:avLst/>
          </a:prstGeom>
          <a:solidFill>
            <a:srgbClr val="F4BD2D"/>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4" name="Shape 24"/>
          <p:cNvSpPr/>
          <p:nvPr/>
        </p:nvSpPr>
        <p:spPr>
          <a:xfrm>
            <a:off x="8940085" y="1566400"/>
            <a:ext cx="2495030" cy="4068321"/>
          </a:xfrm>
          <a:prstGeom prst="rect">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25" name="Shape 25"/>
          <p:cNvSpPr>
            <a:spLocks noGrp="1"/>
          </p:cNvSpPr>
          <p:nvPr>
            <p:ph type="pic" idx="2"/>
          </p:nvPr>
        </p:nvSpPr>
        <p:spPr>
          <a:xfrm>
            <a:off x="1100347"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6" name="Shape 26"/>
          <p:cNvSpPr>
            <a:spLocks noGrp="1"/>
          </p:cNvSpPr>
          <p:nvPr>
            <p:ph type="pic" idx="3"/>
          </p:nvPr>
        </p:nvSpPr>
        <p:spPr>
          <a:xfrm>
            <a:off x="9286124"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7" name="Shape 27"/>
          <p:cNvSpPr>
            <a:spLocks noGrp="1"/>
          </p:cNvSpPr>
          <p:nvPr>
            <p:ph type="pic" idx="4"/>
          </p:nvPr>
        </p:nvSpPr>
        <p:spPr>
          <a:xfrm>
            <a:off x="3828939"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28" name="Shape 28"/>
          <p:cNvSpPr>
            <a:spLocks noGrp="1"/>
          </p:cNvSpPr>
          <p:nvPr>
            <p:ph type="pic" idx="5"/>
          </p:nvPr>
        </p:nvSpPr>
        <p:spPr>
          <a:xfrm>
            <a:off x="6557531" y="1760114"/>
            <a:ext cx="1802953" cy="1803423"/>
          </a:xfrm>
          <a:prstGeom prst="ellipse">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65814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1"/>
            <a:ext cx="12188825" cy="3621617"/>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73899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0" y="-1"/>
            <a:ext cx="12188825" cy="6858001"/>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4401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2/6/2018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33"/>
        <p:cNvGrpSpPr/>
        <p:nvPr/>
      </p:nvGrpSpPr>
      <p:grpSpPr>
        <a:xfrm>
          <a:off x="0" y="0"/>
          <a:ext cx="0" cy="0"/>
          <a:chOff x="0" y="0"/>
          <a:chExt cx="0" cy="0"/>
        </a:xfrm>
      </p:grpSpPr>
      <p:sp>
        <p:nvSpPr>
          <p:cNvPr id="34" name="Shape 34"/>
          <p:cNvSpPr>
            <a:spLocks noGrp="1"/>
          </p:cNvSpPr>
          <p:nvPr>
            <p:ph type="pic" idx="2"/>
          </p:nvPr>
        </p:nvSpPr>
        <p:spPr>
          <a:xfrm>
            <a:off x="730714"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35" name="Shape 35"/>
          <p:cNvSpPr>
            <a:spLocks noGrp="1"/>
          </p:cNvSpPr>
          <p:nvPr>
            <p:ph type="pic" idx="3"/>
          </p:nvPr>
        </p:nvSpPr>
        <p:spPr>
          <a:xfrm>
            <a:off x="8014510"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36" name="Shape 36"/>
          <p:cNvSpPr>
            <a:spLocks noGrp="1"/>
          </p:cNvSpPr>
          <p:nvPr>
            <p:ph type="pic" idx="4"/>
          </p:nvPr>
        </p:nvSpPr>
        <p:spPr>
          <a:xfrm>
            <a:off x="4372612" y="743253"/>
            <a:ext cx="3455100" cy="5376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30112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Slide">
    <p:bg>
      <p:bgPr>
        <a:blipFill rotWithShape="1">
          <a:blip r:embed="rId2">
            <a:alphaModFix/>
          </a:blip>
          <a:stretch>
            <a:fillRect/>
          </a:stretch>
        </a:blipFill>
        <a:effectLst/>
      </p:bgPr>
    </p:bg>
    <p:spTree>
      <p:nvGrpSpPr>
        <p:cNvPr id="1" name="Shape 37"/>
        <p:cNvGrpSpPr/>
        <p:nvPr/>
      </p:nvGrpSpPr>
      <p:grpSpPr>
        <a:xfrm>
          <a:off x="0" y="0"/>
          <a:ext cx="0" cy="0"/>
          <a:chOff x="0" y="0"/>
          <a:chExt cx="0" cy="0"/>
        </a:xfrm>
      </p:grpSpPr>
      <p:pic>
        <p:nvPicPr>
          <p:cNvPr id="38" name="Shape 38" descr="D:\KBM-정애\014-Fullppt\PNG이미지\모니터.png"/>
          <p:cNvPicPr preferRelativeResize="0"/>
          <p:nvPr/>
        </p:nvPicPr>
        <p:blipFill rotWithShape="1">
          <a:blip r:embed="rId3">
            <a:alphaModFix/>
          </a:blip>
          <a:srcRect/>
          <a:stretch/>
        </p:blipFill>
        <p:spPr>
          <a:xfrm>
            <a:off x="1644578" y="601925"/>
            <a:ext cx="4374912" cy="4363247"/>
          </a:xfrm>
          <a:prstGeom prst="rect">
            <a:avLst/>
          </a:prstGeom>
          <a:noFill/>
          <a:ln>
            <a:noFill/>
          </a:ln>
        </p:spPr>
      </p:pic>
      <p:sp>
        <p:nvSpPr>
          <p:cNvPr id="39" name="Shape 39"/>
          <p:cNvSpPr>
            <a:spLocks noGrp="1"/>
          </p:cNvSpPr>
          <p:nvPr>
            <p:ph type="pic" idx="2"/>
          </p:nvPr>
        </p:nvSpPr>
        <p:spPr>
          <a:xfrm>
            <a:off x="1817804" y="779695"/>
            <a:ext cx="3987740" cy="2769039"/>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0" name="Shape 40"/>
          <p:cNvSpPr>
            <a:spLocks noGrp="1"/>
          </p:cNvSpPr>
          <p:nvPr>
            <p:ph type="pic" idx="3"/>
          </p:nvPr>
        </p:nvSpPr>
        <p:spPr>
          <a:xfrm>
            <a:off x="5523167" y="1727823"/>
            <a:ext cx="4073392" cy="2975168"/>
          </a:xfrm>
          <a:prstGeom prst="rect">
            <a:avLst/>
          </a:prstGeom>
          <a:solidFill>
            <a:srgbClr val="BFBFBF"/>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90385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3132267"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3" name="Shape 43"/>
          <p:cNvSpPr>
            <a:spLocks noGrp="1"/>
          </p:cNvSpPr>
          <p:nvPr>
            <p:ph type="pic" idx="3"/>
          </p:nvPr>
        </p:nvSpPr>
        <p:spPr>
          <a:xfrm>
            <a:off x="636639"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44" name="Shape 44"/>
          <p:cNvSpPr>
            <a:spLocks noGrp="1"/>
          </p:cNvSpPr>
          <p:nvPr>
            <p:ph type="pic" idx="4"/>
          </p:nvPr>
        </p:nvSpPr>
        <p:spPr>
          <a:xfrm>
            <a:off x="5627894" y="720000"/>
            <a:ext cx="2303800" cy="53828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35307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Title Slide">
    <p:bg>
      <p:bgPr>
        <a:blipFill rotWithShape="1">
          <a:blip r:embed="rId2">
            <a:alphaModFix/>
          </a:blip>
          <a:stretch>
            <a:fillRect/>
          </a:stretch>
        </a:blip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pic>
        <p:nvPicPr>
          <p:cNvPr id="47" name="Shape 47" descr="D:\KBM-정애\014-Fullppt\PNG이미지\노트북.png"/>
          <p:cNvPicPr preferRelativeResize="0"/>
          <p:nvPr/>
        </p:nvPicPr>
        <p:blipFill rotWithShape="1">
          <a:blip r:embed="rId3">
            <a:alphaModFix/>
          </a:blip>
          <a:srcRect/>
          <a:stretch/>
        </p:blipFill>
        <p:spPr>
          <a:xfrm>
            <a:off x="3694771" y="3332990"/>
            <a:ext cx="4799283" cy="2441629"/>
          </a:xfrm>
          <a:prstGeom prst="rect">
            <a:avLst/>
          </a:prstGeom>
          <a:noFill/>
          <a:ln>
            <a:noFill/>
          </a:ln>
        </p:spPr>
      </p:pic>
      <p:sp>
        <p:nvSpPr>
          <p:cNvPr id="48" name="Shape 48"/>
          <p:cNvSpPr>
            <a:spLocks noGrp="1"/>
          </p:cNvSpPr>
          <p:nvPr>
            <p:ph type="pic" idx="2"/>
          </p:nvPr>
        </p:nvSpPr>
        <p:spPr>
          <a:xfrm>
            <a:off x="5003764" y="3686187"/>
            <a:ext cx="2281282" cy="1666227"/>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61101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49"/>
        <p:cNvGrpSpPr/>
        <p:nvPr/>
      </p:nvGrpSpPr>
      <p:grpSpPr>
        <a:xfrm>
          <a:off x="0" y="0"/>
          <a:ext cx="0" cy="0"/>
          <a:chOff x="0" y="0"/>
          <a:chExt cx="0" cy="0"/>
        </a:xfrm>
      </p:grpSpPr>
      <p:sp>
        <p:nvSpPr>
          <p:cNvPr id="50" name="Shape 50"/>
          <p:cNvSpPr>
            <a:spLocks noGrp="1"/>
          </p:cNvSpPr>
          <p:nvPr>
            <p:ph type="pic" idx="2"/>
          </p:nvPr>
        </p:nvSpPr>
        <p:spPr>
          <a:xfrm>
            <a:off x="4078804" y="1"/>
            <a:ext cx="4031217" cy="3429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51" name="Shape 51"/>
          <p:cNvSpPr>
            <a:spLocks noGrp="1"/>
          </p:cNvSpPr>
          <p:nvPr>
            <p:ph type="pic" idx="3"/>
          </p:nvPr>
        </p:nvSpPr>
        <p:spPr>
          <a:xfrm>
            <a:off x="6094546" y="3429000"/>
            <a:ext cx="2015475" cy="3429000"/>
          </a:xfrm>
          <a:prstGeom prst="rect">
            <a:avLst/>
          </a:prstGeom>
          <a:solidFill>
            <a:srgbClr val="BFBFBF"/>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
        <p:nvSpPr>
          <p:cNvPr id="52" name="Shape 52"/>
          <p:cNvSpPr>
            <a:spLocks noGrp="1"/>
          </p:cNvSpPr>
          <p:nvPr>
            <p:ph type="pic" idx="4"/>
          </p:nvPr>
        </p:nvSpPr>
        <p:spPr>
          <a:xfrm>
            <a:off x="4078804" y="3429000"/>
            <a:ext cx="2015475" cy="3429000"/>
          </a:xfrm>
          <a:prstGeom prst="rect">
            <a:avLst/>
          </a:prstGeom>
          <a:solidFill>
            <a:srgbClr val="A5A5A5"/>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29914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53"/>
        <p:cNvGrpSpPr/>
        <p:nvPr/>
      </p:nvGrpSpPr>
      <p:grpSpPr>
        <a:xfrm>
          <a:off x="0" y="0"/>
          <a:ext cx="0" cy="0"/>
          <a:chOff x="0" y="0"/>
          <a:chExt cx="0" cy="0"/>
        </a:xfrm>
      </p:grpSpPr>
      <p:sp>
        <p:nvSpPr>
          <p:cNvPr id="54" name="Shape 54"/>
          <p:cNvSpPr>
            <a:spLocks noGrp="1"/>
          </p:cNvSpPr>
          <p:nvPr>
            <p:ph type="pic" idx="2"/>
          </p:nvPr>
        </p:nvSpPr>
        <p:spPr>
          <a:xfrm>
            <a:off x="0" y="0"/>
            <a:ext cx="6766312" cy="6858000"/>
          </a:xfrm>
          <a:prstGeom prst="rect">
            <a:avLst/>
          </a:prstGeom>
          <a:solidFill>
            <a:srgbClr val="D8D8D8"/>
          </a:solidFill>
          <a:ln>
            <a:noFill/>
          </a:ln>
        </p:spPr>
        <p:txBody>
          <a:bodyPr wrap="square" lIns="91425" tIns="91425" rIns="91425" bIns="91425" anchor="ctr" anchorCtr="0"/>
          <a:lstStyle>
            <a:lvl1pPr marL="0" marR="0" lvl="0" indent="0" algn="ctr" rtl="0">
              <a:spcBef>
                <a:spcPts val="427"/>
              </a:spcBef>
              <a:buClr>
                <a:schemeClr val="dk1"/>
              </a:buClr>
              <a:buSzPts val="1400"/>
              <a:buFont typeface="Arial"/>
              <a:buNone/>
              <a:defRPr sz="2133" b="0" i="0" u="none" strike="noStrike" cap="none">
                <a:solidFill>
                  <a:schemeClr val="dk1"/>
                </a:solidFill>
                <a:latin typeface="Arial"/>
                <a:ea typeface="Arial"/>
                <a:cs typeface="Arial"/>
                <a:sym typeface="Arial"/>
              </a:defRPr>
            </a:lvl1pPr>
            <a:lvl2pPr marL="609448" marR="0" lvl="1" indent="0" algn="l" rtl="0">
              <a:spcBef>
                <a:spcPts val="746"/>
              </a:spcBef>
              <a:buClr>
                <a:schemeClr val="dk1"/>
              </a:buClr>
              <a:buSzPts val="1400"/>
              <a:buFont typeface="Arial"/>
              <a:buNone/>
              <a:defRPr sz="3732" b="0" i="0" u="none" strike="noStrike" cap="none">
                <a:solidFill>
                  <a:schemeClr val="dk1"/>
                </a:solidFill>
                <a:latin typeface="Arial"/>
                <a:ea typeface="Arial"/>
                <a:cs typeface="Arial"/>
                <a:sym typeface="Arial"/>
              </a:defRPr>
            </a:lvl2pPr>
            <a:lvl3pPr marL="1218895" marR="0" lvl="2" indent="0" algn="l" rtl="0">
              <a:spcBef>
                <a:spcPts val="640"/>
              </a:spcBef>
              <a:buClr>
                <a:schemeClr val="dk1"/>
              </a:buClr>
              <a:buSzPts val="1400"/>
              <a:buFont typeface="Arial"/>
              <a:buNone/>
              <a:defRPr sz="3199" b="0" i="0" u="none" strike="noStrike" cap="none">
                <a:solidFill>
                  <a:schemeClr val="dk1"/>
                </a:solidFill>
                <a:latin typeface="Arial"/>
                <a:ea typeface="Arial"/>
                <a:cs typeface="Arial"/>
                <a:sym typeface="Arial"/>
              </a:defRPr>
            </a:lvl3pPr>
            <a:lvl4pPr marL="1828343" marR="0" lvl="3"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4pPr>
            <a:lvl5pPr marL="2437790" marR="0" lvl="4"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5pPr>
            <a:lvl6pPr marL="3047238" marR="0" lvl="5"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6pPr>
            <a:lvl7pPr marL="3656686" marR="0" lvl="6"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7pPr>
            <a:lvl8pPr marL="4266133" marR="0" lvl="7"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8pPr>
            <a:lvl9pPr marL="4875581" marR="0" lvl="8" indent="0" algn="l" rtl="0">
              <a:spcBef>
                <a:spcPts val="533"/>
              </a:spcBef>
              <a:buClr>
                <a:schemeClr val="dk1"/>
              </a:buClr>
              <a:buSzPts val="1400"/>
              <a:buFont typeface="Arial"/>
              <a:buNone/>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8142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0_Title and Content">
    <p:bg>
      <p:bgPr>
        <a:solidFill>
          <a:srgbClr val="EAF1DD">
            <a:alpha val="49803"/>
          </a:srgbClr>
        </a:solidFill>
        <a:effectLst/>
      </p:bgPr>
    </p:bg>
    <p:spTree>
      <p:nvGrpSpPr>
        <p:cNvPr id="1" name="Shape 55"/>
        <p:cNvGrpSpPr/>
        <p:nvPr/>
      </p:nvGrpSpPr>
      <p:grpSpPr>
        <a:xfrm>
          <a:off x="0" y="0"/>
          <a:ext cx="0" cy="0"/>
          <a:chOff x="0" y="0"/>
          <a:chExt cx="0" cy="0"/>
        </a:xfrm>
      </p:grpSpPr>
      <p:sp>
        <p:nvSpPr>
          <p:cNvPr id="56" name="Shape 56"/>
          <p:cNvSpPr/>
          <p:nvPr/>
        </p:nvSpPr>
        <p:spPr>
          <a:xfrm rot="10800000">
            <a:off x="4994555" y="0"/>
            <a:ext cx="2199715" cy="1083013"/>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7" name="Shape 57"/>
          <p:cNvSpPr/>
          <p:nvPr/>
        </p:nvSpPr>
        <p:spPr>
          <a:xfrm rot="10800000">
            <a:off x="5387461" y="133279"/>
            <a:ext cx="1413904" cy="739147"/>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8" name="Shape 58"/>
          <p:cNvSpPr/>
          <p:nvPr/>
        </p:nvSpPr>
        <p:spPr>
          <a:xfrm>
            <a:off x="4994555" y="5774987"/>
            <a:ext cx="2199827" cy="1083200"/>
          </a:xfrm>
          <a:prstGeom prst="triangle">
            <a:avLst>
              <a:gd name="adj" fmla="val 50000"/>
            </a:avLst>
          </a:prstGeom>
          <a:noFill/>
          <a:ln w="38100" cap="flat" cmpd="sng">
            <a:solidFill>
              <a:srgbClr val="F07624"/>
            </a:solidFill>
            <a:prstDash val="solid"/>
            <a:round/>
            <a:headEnd type="none" w="med" len="med"/>
            <a:tailEnd type="none" w="med" len="med"/>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59" name="Shape 59"/>
          <p:cNvSpPr/>
          <p:nvPr/>
        </p:nvSpPr>
        <p:spPr>
          <a:xfrm>
            <a:off x="5387460" y="5991747"/>
            <a:ext cx="1414032" cy="739200"/>
          </a:xfrm>
          <a:prstGeom prst="triangle">
            <a:avLst>
              <a:gd name="adj" fmla="val 50000"/>
            </a:avLst>
          </a:prstGeom>
          <a:solidFill>
            <a:srgbClr val="F07624"/>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Tree>
    <p:extLst>
      <p:ext uri="{BB962C8B-B14F-4D97-AF65-F5344CB8AC3E}">
        <p14:creationId xmlns:p14="http://schemas.microsoft.com/office/powerpoint/2010/main" val="3008355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60"/>
        <p:cNvGrpSpPr/>
        <p:nvPr/>
      </p:nvGrpSpPr>
      <p:grpSpPr>
        <a:xfrm>
          <a:off x="0" y="0"/>
          <a:ext cx="0" cy="0"/>
          <a:chOff x="0" y="0"/>
          <a:chExt cx="0" cy="0"/>
        </a:xfrm>
      </p:grpSpPr>
      <p:sp>
        <p:nvSpPr>
          <p:cNvPr id="61" name="Shape 61"/>
          <p:cNvSpPr/>
          <p:nvPr/>
        </p:nvSpPr>
        <p:spPr>
          <a:xfrm>
            <a:off x="471888" y="1508786"/>
            <a:ext cx="3798797" cy="4865561"/>
          </a:xfrm>
          <a:prstGeom prst="roundRect">
            <a:avLst>
              <a:gd name="adj" fmla="val 3968"/>
            </a:avLst>
          </a:prstGeom>
          <a:solidFill>
            <a:srgbClr val="F4BD2D"/>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62" name="Shape 62"/>
          <p:cNvSpPr txBox="1"/>
          <p:nvPr/>
        </p:nvSpPr>
        <p:spPr>
          <a:xfrm>
            <a:off x="1007172" y="1902838"/>
            <a:ext cx="2975556" cy="597449"/>
          </a:xfrm>
          <a:prstGeom prst="rect">
            <a:avLst/>
          </a:prstGeom>
          <a:noFill/>
          <a:ln>
            <a:noFill/>
          </a:ln>
        </p:spPr>
        <p:txBody>
          <a:bodyPr wrap="square" lIns="121868" tIns="60917" rIns="121868" bIns="60917" anchor="t" anchorCtr="0">
            <a:noAutofit/>
          </a:bodyPr>
          <a:lstStyle/>
          <a:p>
            <a:pPr marL="0" marR="0" lvl="0" indent="0" algn="l" rtl="0">
              <a:spcBef>
                <a:spcPts val="0"/>
              </a:spcBef>
              <a:buNone/>
            </a:pPr>
            <a:r>
              <a:rPr lang="en" sz="1600" b="1">
                <a:solidFill>
                  <a:schemeClr val="lt1"/>
                </a:solidFill>
                <a:latin typeface="Arial"/>
                <a:ea typeface="Arial"/>
                <a:cs typeface="Arial"/>
                <a:sym typeface="Arial"/>
              </a:rPr>
              <a:t>You can Resize without losing quality</a:t>
            </a:r>
          </a:p>
        </p:txBody>
      </p:sp>
      <p:sp>
        <p:nvSpPr>
          <p:cNvPr id="63" name="Shape 63"/>
          <p:cNvSpPr txBox="1"/>
          <p:nvPr/>
        </p:nvSpPr>
        <p:spPr>
          <a:xfrm>
            <a:off x="1007172" y="2585834"/>
            <a:ext cx="2975556" cy="597449"/>
          </a:xfrm>
          <a:prstGeom prst="rect">
            <a:avLst/>
          </a:prstGeom>
          <a:noFill/>
          <a:ln>
            <a:noFill/>
          </a:ln>
        </p:spPr>
        <p:txBody>
          <a:bodyPr wrap="square" lIns="121868" tIns="60917" rIns="121868" bIns="60917" anchor="t" anchorCtr="0">
            <a:noAutofit/>
          </a:bodyPr>
          <a:lstStyle/>
          <a:p>
            <a:pPr marL="0" marR="0" lvl="0" indent="0" algn="l" rtl="0">
              <a:spcBef>
                <a:spcPts val="0"/>
              </a:spcBef>
              <a:buNone/>
            </a:pPr>
            <a:r>
              <a:rPr lang="en" sz="1600" b="1">
                <a:solidFill>
                  <a:schemeClr val="lt1"/>
                </a:solidFill>
                <a:latin typeface="Arial"/>
                <a:ea typeface="Arial"/>
                <a:cs typeface="Arial"/>
                <a:sym typeface="Arial"/>
              </a:rPr>
              <a:t>You can Change Fill Color &amp;</a:t>
            </a:r>
          </a:p>
          <a:p>
            <a:pPr marL="0" marR="0" lvl="0" indent="0" algn="l" rtl="0">
              <a:spcBef>
                <a:spcPts val="0"/>
              </a:spcBef>
              <a:buNone/>
            </a:pPr>
            <a:r>
              <a:rPr lang="en" sz="1600" b="1">
                <a:solidFill>
                  <a:schemeClr val="lt1"/>
                </a:solidFill>
                <a:latin typeface="Arial"/>
                <a:ea typeface="Arial"/>
                <a:cs typeface="Arial"/>
                <a:sym typeface="Arial"/>
              </a:rPr>
              <a:t>Line Color</a:t>
            </a:r>
          </a:p>
        </p:txBody>
      </p:sp>
      <p:sp>
        <p:nvSpPr>
          <p:cNvPr id="64" name="Shape 64"/>
          <p:cNvSpPr/>
          <p:nvPr/>
        </p:nvSpPr>
        <p:spPr>
          <a:xfrm>
            <a:off x="709058" y="1796667"/>
            <a:ext cx="144656" cy="4320631"/>
          </a:xfrm>
          <a:prstGeom prst="roundRect">
            <a:avLst>
              <a:gd name="adj" fmla="val 50000"/>
            </a:avLst>
          </a:prstGeom>
          <a:solidFill>
            <a:schemeClr val="lt1">
              <a:alpha val="40784"/>
            </a:schemeClr>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lt1"/>
              </a:solidFill>
              <a:latin typeface="Arial"/>
              <a:ea typeface="Arial"/>
              <a:cs typeface="Arial"/>
              <a:sym typeface="Arial"/>
            </a:endParaRPr>
          </a:p>
        </p:txBody>
      </p:sp>
      <p:sp>
        <p:nvSpPr>
          <p:cNvPr id="65" name="Shape 65"/>
          <p:cNvSpPr/>
          <p:nvPr/>
        </p:nvSpPr>
        <p:spPr>
          <a:xfrm rot="5400000">
            <a:off x="3455869" y="1651023"/>
            <a:ext cx="669775" cy="669600"/>
          </a:xfrm>
          <a:prstGeom prst="halfFrame">
            <a:avLst>
              <a:gd name="adj1" fmla="val 23728"/>
              <a:gd name="adj2" fmla="val 24642"/>
            </a:avLst>
          </a:prstGeom>
          <a:solidFill>
            <a:schemeClr val="lt1">
              <a:alpha val="22745"/>
            </a:schemeClr>
          </a:solidFill>
          <a:ln>
            <a:noFill/>
          </a:ln>
        </p:spPr>
        <p:txBody>
          <a:bodyPr wrap="square" lIns="121868" tIns="60917" rIns="121868" bIns="60917" anchor="ctr" anchorCtr="0">
            <a:noAutofit/>
          </a:bodyPr>
          <a:lstStyle/>
          <a:p>
            <a:pPr marL="0" marR="0" lvl="0" indent="0" algn="ctr" rtl="0">
              <a:spcBef>
                <a:spcPts val="0"/>
              </a:spcBef>
              <a:buNone/>
            </a:pPr>
            <a:endParaRPr sz="2399">
              <a:solidFill>
                <a:schemeClr val="dk1"/>
              </a:solidFill>
              <a:latin typeface="Arial"/>
              <a:ea typeface="Arial"/>
              <a:cs typeface="Arial"/>
              <a:sym typeface="Arial"/>
            </a:endParaRPr>
          </a:p>
        </p:txBody>
      </p:sp>
      <p:grpSp>
        <p:nvGrpSpPr>
          <p:cNvPr id="66" name="Shape 66"/>
          <p:cNvGrpSpPr/>
          <p:nvPr/>
        </p:nvGrpSpPr>
        <p:grpSpPr>
          <a:xfrm>
            <a:off x="1007371" y="4083391"/>
            <a:ext cx="2495429" cy="2101644"/>
            <a:chOff x="102157" y="1419622"/>
            <a:chExt cx="1872059" cy="1576233"/>
          </a:xfrm>
        </p:grpSpPr>
        <p:sp>
          <p:nvSpPr>
            <p:cNvPr id="67" name="Shape 67"/>
            <p:cNvSpPr txBox="1"/>
            <p:nvPr/>
          </p:nvSpPr>
          <p:spPr>
            <a:xfrm>
              <a:off x="127596" y="2749634"/>
              <a:ext cx="1846620" cy="24622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 sz="1333">
                  <a:solidFill>
                    <a:schemeClr val="lt1"/>
                  </a:solidFill>
                  <a:latin typeface="Arial"/>
                  <a:ea typeface="Arial"/>
                  <a:cs typeface="Arial"/>
                  <a:sym typeface="Arial"/>
                </a:rPr>
                <a:t>www.googleslidesppt.com</a:t>
              </a:r>
            </a:p>
          </p:txBody>
        </p:sp>
        <p:sp>
          <p:nvSpPr>
            <p:cNvPr id="68" name="Shape 68"/>
            <p:cNvSpPr txBox="1"/>
            <p:nvPr/>
          </p:nvSpPr>
          <p:spPr>
            <a:xfrm>
              <a:off x="102157" y="1419622"/>
              <a:ext cx="1827644"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 sz="3732" b="1">
                  <a:solidFill>
                    <a:schemeClr val="lt1"/>
                  </a:solidFill>
                  <a:latin typeface="Arial"/>
                  <a:ea typeface="Arial"/>
                  <a:cs typeface="Arial"/>
                  <a:sym typeface="Arial"/>
                </a:rPr>
                <a:t>Google</a:t>
              </a:r>
            </a:p>
            <a:p>
              <a:pPr marL="0" marR="0" lvl="0" indent="0" algn="l" rtl="0">
                <a:spcBef>
                  <a:spcPts val="0"/>
                </a:spcBef>
                <a:buNone/>
              </a:pPr>
              <a:r>
                <a:rPr lang="en" sz="3732" b="1">
                  <a:solidFill>
                    <a:schemeClr val="lt1"/>
                  </a:solidFill>
                  <a:latin typeface="Arial"/>
                  <a:ea typeface="Arial"/>
                  <a:cs typeface="Arial"/>
                  <a:sym typeface="Arial"/>
                </a:rPr>
                <a:t>Slides</a:t>
              </a:r>
            </a:p>
            <a:p>
              <a:pPr marL="0" marR="0" lvl="0" indent="0" algn="l" rtl="0">
                <a:spcBef>
                  <a:spcPts val="0"/>
                </a:spcBef>
                <a:buNone/>
              </a:pPr>
              <a:r>
                <a:rPr lang="en" sz="3732" b="1">
                  <a:solidFill>
                    <a:schemeClr val="lt1"/>
                  </a:solidFill>
                  <a:latin typeface="Arial"/>
                  <a:ea typeface="Arial"/>
                  <a:cs typeface="Arial"/>
                  <a:sym typeface="Arial"/>
                </a:rPr>
                <a:t>PPT</a:t>
              </a:r>
            </a:p>
          </p:txBody>
        </p:sp>
      </p:grpSp>
    </p:spTree>
    <p:extLst>
      <p:ext uri="{BB962C8B-B14F-4D97-AF65-F5344CB8AC3E}">
        <p14:creationId xmlns:p14="http://schemas.microsoft.com/office/powerpoint/2010/main" val="105653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0" y="0"/>
            <a:ext cx="12188825" cy="1179200"/>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rtl="0">
              <a:spcBef>
                <a:spcPts val="0"/>
              </a:spcBef>
              <a:buSzPts val="1400"/>
              <a:buNone/>
              <a:defRPr sz="2399"/>
            </a:lvl2pPr>
            <a:lvl3pPr lvl="2" indent="0" rtl="0">
              <a:spcBef>
                <a:spcPts val="0"/>
              </a:spcBef>
              <a:buSzPts val="1400"/>
              <a:buNone/>
              <a:defRPr sz="2399"/>
            </a:lvl3pPr>
            <a:lvl4pPr lvl="3" indent="0" rtl="0">
              <a:spcBef>
                <a:spcPts val="0"/>
              </a:spcBef>
              <a:buSzPts val="1400"/>
              <a:buNone/>
              <a:defRPr sz="2399"/>
            </a:lvl4pPr>
            <a:lvl5pPr lvl="4" indent="0" rtl="0">
              <a:spcBef>
                <a:spcPts val="0"/>
              </a:spcBef>
              <a:buSzPts val="1400"/>
              <a:buNone/>
              <a:defRPr sz="2399"/>
            </a:lvl5pPr>
            <a:lvl6pPr lvl="5" indent="0" rtl="0">
              <a:spcBef>
                <a:spcPts val="0"/>
              </a:spcBef>
              <a:buSzPts val="1400"/>
              <a:buNone/>
              <a:defRPr sz="2399"/>
            </a:lvl6pPr>
            <a:lvl7pPr lvl="6" indent="0" rtl="0">
              <a:spcBef>
                <a:spcPts val="0"/>
              </a:spcBef>
              <a:buSzPts val="1400"/>
              <a:buNone/>
              <a:defRPr sz="2399"/>
            </a:lvl7pPr>
            <a:lvl8pPr lvl="7" indent="0" rtl="0">
              <a:spcBef>
                <a:spcPts val="0"/>
              </a:spcBef>
              <a:buSzPts val="1400"/>
              <a:buNone/>
              <a:defRPr sz="2399"/>
            </a:lvl8pPr>
            <a:lvl9pPr lvl="8" indent="0" rtl="0">
              <a:spcBef>
                <a:spcPts val="0"/>
              </a:spcBef>
              <a:buSzPts val="1400"/>
              <a:buNone/>
              <a:defRPr sz="2399"/>
            </a:lvl9pPr>
          </a:lstStyle>
          <a:p>
            <a:endParaRPr/>
          </a:p>
        </p:txBody>
      </p:sp>
    </p:spTree>
    <p:extLst>
      <p:ext uri="{BB962C8B-B14F-4D97-AF65-F5344CB8AC3E}">
        <p14:creationId xmlns:p14="http://schemas.microsoft.com/office/powerpoint/2010/main" val="2728356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0" y="0"/>
            <a:ext cx="12188825" cy="1179288"/>
          </a:xfrm>
          <a:prstGeom prst="rect">
            <a:avLst/>
          </a:prstGeom>
          <a:noFill/>
          <a:ln>
            <a:noFill/>
          </a:ln>
        </p:spPr>
        <p:txBody>
          <a:bodyPr wrap="square" lIns="91425" tIns="91425" rIns="91425" bIns="91425" anchor="ctr" anchorCtr="0"/>
          <a:lstStyle>
            <a:lvl1pPr marL="0" marR="0" lvl="0" indent="0" algn="ctr" rtl="0">
              <a:spcBef>
                <a:spcPts val="0"/>
              </a:spcBef>
              <a:buClr>
                <a:srgbClr val="3F3F3F"/>
              </a:buClr>
              <a:buSzPts val="1400"/>
              <a:buFont typeface="Arial"/>
              <a:buNone/>
              <a:defRPr sz="5865" b="0" i="0" u="none" strike="noStrike" cap="none">
                <a:solidFill>
                  <a:srgbClr val="3F3F3F"/>
                </a:solidFill>
                <a:latin typeface="Arial"/>
                <a:ea typeface="Arial"/>
                <a:cs typeface="Arial"/>
                <a:sym typeface="Arial"/>
              </a:defRPr>
            </a:lvl1pPr>
            <a:lvl2pPr lvl="1" indent="0">
              <a:spcBef>
                <a:spcPts val="0"/>
              </a:spcBef>
              <a:buSzPts val="1400"/>
              <a:buNone/>
              <a:defRPr sz="2399"/>
            </a:lvl2pPr>
            <a:lvl3pPr lvl="2" indent="0">
              <a:spcBef>
                <a:spcPts val="0"/>
              </a:spcBef>
              <a:buSzPts val="1400"/>
              <a:buNone/>
              <a:defRPr sz="2399"/>
            </a:lvl3pPr>
            <a:lvl4pPr lvl="3" indent="0">
              <a:spcBef>
                <a:spcPts val="0"/>
              </a:spcBef>
              <a:buSzPts val="1400"/>
              <a:buNone/>
              <a:defRPr sz="2399"/>
            </a:lvl4pPr>
            <a:lvl5pPr lvl="4" indent="0">
              <a:spcBef>
                <a:spcPts val="0"/>
              </a:spcBef>
              <a:buSzPts val="1400"/>
              <a:buNone/>
              <a:defRPr sz="2399"/>
            </a:lvl5pPr>
            <a:lvl6pPr lvl="5" indent="0">
              <a:spcBef>
                <a:spcPts val="0"/>
              </a:spcBef>
              <a:buSzPts val="1400"/>
              <a:buNone/>
              <a:defRPr sz="2399"/>
            </a:lvl6pPr>
            <a:lvl7pPr lvl="6" indent="0">
              <a:spcBef>
                <a:spcPts val="0"/>
              </a:spcBef>
              <a:buSzPts val="1400"/>
              <a:buNone/>
              <a:defRPr sz="2399"/>
            </a:lvl7pPr>
            <a:lvl8pPr lvl="7" indent="0">
              <a:spcBef>
                <a:spcPts val="0"/>
              </a:spcBef>
              <a:buSzPts val="1400"/>
              <a:buNone/>
              <a:defRPr sz="2399"/>
            </a:lvl8pPr>
            <a:lvl9pPr lvl="8" indent="0">
              <a:spcBef>
                <a:spcPts val="0"/>
              </a:spcBef>
              <a:buSzPts val="1400"/>
              <a:buNone/>
              <a:defRPr sz="2399"/>
            </a:lvl9pPr>
          </a:lstStyle>
          <a:p>
            <a:endParaRPr/>
          </a:p>
        </p:txBody>
      </p:sp>
    </p:spTree>
    <p:extLst>
      <p:ext uri="{BB962C8B-B14F-4D97-AF65-F5344CB8AC3E}">
        <p14:creationId xmlns:p14="http://schemas.microsoft.com/office/powerpoint/2010/main" val="409201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2/6/2018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2/6/2018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2/6/2018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2/6/2018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2/6/2018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2/6/2018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2/6/2018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2/6/2018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54920810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2.xml"/><Relationship Id="rId1" Type="http://schemas.openxmlformats.org/officeDocument/2006/relationships/slideLayout" Target="../slideLayouts/slideLayout24.xml"/><Relationship Id="rId4" Type="http://schemas.openxmlformats.org/officeDocument/2006/relationships/image" Target="../media/image16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24.xml"/><Relationship Id="rId4" Type="http://schemas.openxmlformats.org/officeDocument/2006/relationships/image" Target="../media/image1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24.xml"/><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24.xml"/><Relationship Id="rId4" Type="http://schemas.openxmlformats.org/officeDocument/2006/relationships/image" Target="../media/image167.png"/></Relationships>
</file>

<file path=ppt/slides/_rels/slide1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24.xml"/><Relationship Id="rId4" Type="http://schemas.openxmlformats.org/officeDocument/2006/relationships/image" Target="../media/image1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0.jp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58.jpg"/><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61.tiff"/></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63.jpe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59.jpg"/><Relationship Id="rId4" Type="http://schemas.openxmlformats.org/officeDocument/2006/relationships/image" Target="../media/image6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81.png"/><Relationship Id="rId5" Type="http://schemas.openxmlformats.org/officeDocument/2006/relationships/oleObject" Target="../embeddings/oleObject1.bin"/><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85.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86.jpg"/></Relationships>
</file>

<file path=ppt/slides/_rels/slide5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91.jpeg"/><Relationship Id="rId4" Type="http://schemas.openxmlformats.org/officeDocument/2006/relationships/image" Target="../media/image90.jpe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94.jpe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95.jpe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96.jpeg"/></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97.jpeg"/></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05.jp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15.jpeg"/></Relationships>
</file>

<file path=ppt/slides/_rels/slide7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image" Target="../media/image116.jpeg"/></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118.jpeg"/></Relationships>
</file>

<file path=ppt/slides/_rels/slide7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1.xml"/><Relationship Id="rId1" Type="http://schemas.openxmlformats.org/officeDocument/2006/relationships/slideLayout" Target="../slideLayouts/slideLayout24.xml"/><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2.xml"/><Relationship Id="rId1" Type="http://schemas.openxmlformats.org/officeDocument/2006/relationships/slideLayout" Target="../slideLayouts/slideLayout24.xml"/><Relationship Id="rId4" Type="http://schemas.openxmlformats.org/officeDocument/2006/relationships/image" Target="../media/image11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122.jpg"/></Relationships>
</file>

<file path=ppt/slides/_rels/slide8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74.xml"/><Relationship Id="rId1" Type="http://schemas.openxmlformats.org/officeDocument/2006/relationships/slideLayout" Target="../slideLayouts/slideLayout24.xml"/><Relationship Id="rId4" Type="http://schemas.openxmlformats.org/officeDocument/2006/relationships/image" Target="../media/image123.emf"/></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4.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76.xml"/><Relationship Id="rId1" Type="http://schemas.openxmlformats.org/officeDocument/2006/relationships/slideLayout" Target="../slideLayouts/slideLayout24.xml"/><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24.xml"/><Relationship Id="rId5" Type="http://schemas.openxmlformats.org/officeDocument/2006/relationships/image" Target="../media/image130.jpg"/><Relationship Id="rId4" Type="http://schemas.openxmlformats.org/officeDocument/2006/relationships/image" Target="../media/image129.JPG"/></Relationships>
</file>

<file path=ppt/slides/_rels/slide8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8.xml"/><Relationship Id="rId1" Type="http://schemas.openxmlformats.org/officeDocument/2006/relationships/slideLayout" Target="../slideLayouts/slideLayout24.xml"/><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4.xml"/><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0.xml"/><Relationship Id="rId1" Type="http://schemas.openxmlformats.org/officeDocument/2006/relationships/slideLayout" Target="../slideLayouts/slideLayout24.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1.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8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82.xml"/><Relationship Id="rId1" Type="http://schemas.openxmlformats.org/officeDocument/2006/relationships/slideLayout" Target="../slideLayouts/slideLayout24.xml"/><Relationship Id="rId4" Type="http://schemas.openxmlformats.org/officeDocument/2006/relationships/image" Target="../media/image138.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3.jpg"/></Relationships>
</file>

<file path=ppt/slides/_rels/slide9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3.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84.xml"/><Relationship Id="rId1" Type="http://schemas.openxmlformats.org/officeDocument/2006/relationships/slideLayout" Target="../slideLayouts/slideLayout24.xml"/><Relationship Id="rId4" Type="http://schemas.openxmlformats.org/officeDocument/2006/relationships/image" Target="../media/image140.png"/></Relationships>
</file>

<file path=ppt/slides/_rels/slide9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5.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6.xml"/><Relationship Id="rId1" Type="http://schemas.openxmlformats.org/officeDocument/2006/relationships/slideLayout" Target="../slideLayouts/slideLayout24.xml"/><Relationship Id="rId4" Type="http://schemas.openxmlformats.org/officeDocument/2006/relationships/image" Target="../media/image137.jp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4.xml"/><Relationship Id="rId5" Type="http://schemas.openxmlformats.org/officeDocument/2006/relationships/image" Target="../media/image145.jpg"/><Relationship Id="rId4" Type="http://schemas.openxmlformats.org/officeDocument/2006/relationships/image" Target="../media/image144.jpg"/></Relationships>
</file>

<file path=ppt/slides/_rels/slide9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8.xml"/><Relationship Id="rId1" Type="http://schemas.openxmlformats.org/officeDocument/2006/relationships/slideLayout" Target="../slideLayouts/slideLayout24.xml"/><Relationship Id="rId5" Type="http://schemas.openxmlformats.org/officeDocument/2006/relationships/image" Target="../media/image147.jpeg"/><Relationship Id="rId4" Type="http://schemas.openxmlformats.org/officeDocument/2006/relationships/image" Target="../media/image146.jpg"/></Relationships>
</file>

<file path=ppt/slides/_rels/slide9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89.xml"/><Relationship Id="rId1" Type="http://schemas.openxmlformats.org/officeDocument/2006/relationships/slideLayout" Target="../slideLayouts/slideLayout24.xml"/><Relationship Id="rId4" Type="http://schemas.openxmlformats.org/officeDocument/2006/relationships/image" Target="../media/image14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jpeg"/><Relationship Id="rId2" Type="http://schemas.openxmlformats.org/officeDocument/2006/relationships/notesSlide" Target="../notesSlides/notesSlide90.xml"/><Relationship Id="rId1" Type="http://schemas.openxmlformats.org/officeDocument/2006/relationships/slideLayout" Target="../slideLayouts/slideLayout24.xml"/><Relationship Id="rId6" Type="http://schemas.openxmlformats.org/officeDocument/2006/relationships/image" Target="../media/image152.jpeg"/><Relationship Id="rId11" Type="http://schemas.openxmlformats.org/officeDocument/2006/relationships/image" Target="../media/image157.jpeg"/><Relationship Id="rId5" Type="http://schemas.openxmlformats.org/officeDocument/2006/relationships/image" Target="../media/image151.jpeg"/><Relationship Id="rId10" Type="http://schemas.openxmlformats.org/officeDocument/2006/relationships/image" Target="../media/image156.jpeg"/><Relationship Id="rId4" Type="http://schemas.openxmlformats.org/officeDocument/2006/relationships/image" Target="../media/image150.jpeg"/><Relationship Id="rId9" Type="http://schemas.openxmlformats.org/officeDocument/2006/relationships/image" Target="../media/image155.jpeg"/></Relationships>
</file>

<file path=ppt/slides/_rels/slide9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91.xml"/><Relationship Id="rId1" Type="http://schemas.openxmlformats.org/officeDocument/2006/relationships/slideLayout" Target="../slideLayouts/slideLayout24.xml"/><Relationship Id="rId6" Type="http://schemas.openxmlformats.org/officeDocument/2006/relationships/image" Target="../media/image161.png"/><Relationship Id="rId5" Type="http://schemas.openxmlformats.org/officeDocument/2006/relationships/image" Target="../media/image160.jpeg"/><Relationship Id="rId4" Type="http://schemas.openxmlformats.org/officeDocument/2006/relationships/image" Target="../media/image1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dirty="0" smtClean="0"/>
              <a:t>伊朗高科技产品</a:t>
            </a:r>
            <a:endParaRPr lang="en-US" dirty="0"/>
          </a:p>
        </p:txBody>
      </p:sp>
      <p:sp>
        <p:nvSpPr>
          <p:cNvPr id="4" name="Subtitle 3"/>
          <p:cNvSpPr>
            <a:spLocks noGrp="1"/>
          </p:cNvSpPr>
          <p:nvPr>
            <p:ph type="subTitle" idx="1"/>
          </p:nvPr>
        </p:nvSpPr>
        <p:spPr/>
        <p:txBody>
          <a:bodyPr/>
          <a:lstStyle/>
          <a:p>
            <a:r>
              <a:rPr lang="zh-CN" altLang="en-US" dirty="0" smtClean="0"/>
              <a:t>部分伊朗高科技产品介绍</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514600"/>
            <a:ext cx="38862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Mainstream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Microstream</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Capnography Monitoring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Continues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EtCO2, Respiration Rate and FiCO2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CO2 Waveform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and Stability</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Internal Rechargeable Battery with 5 Hours Working Capacity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ETHERNET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Connection Complying HL7 Protocols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USB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Unlimited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Trend for Several Patients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inch TFT LCD with CAPACITIVE TOUCH panel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Capability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 Install other Vital Sign Modules</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ACCUCAP901</a:t>
            </a:r>
            <a:endParaRPr lang="en" sz="1333" kern="0" dirty="0">
              <a:solidFill>
                <a:srgbClr val="3F3F3F"/>
              </a:solidFill>
              <a:latin typeface="Arial"/>
              <a:ea typeface="Arial"/>
              <a:cs typeface="Arial"/>
              <a:sym typeface="Arial"/>
            </a:endParaRPr>
          </a:p>
        </p:txBody>
      </p:sp>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612" y="152400"/>
            <a:ext cx="2133600" cy="1649924"/>
          </a:xfrm>
          <a:prstGeom prst="rect">
            <a:avLst/>
          </a:prstGeom>
        </p:spPr>
      </p:pic>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ASTM F2761-09</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80601-2-61 , ISO 80601-2-55 ISO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14971 ,  ISO 60601-1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1620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679" r="20321"/>
          <a:stretch/>
        </p:blipFill>
        <p:spPr>
          <a:xfrm>
            <a:off x="4307402" y="161560"/>
            <a:ext cx="3830221" cy="3419840"/>
          </a:xfrm>
          <a:prstGeom prst="rect">
            <a:avLst/>
          </a:prstGeom>
        </p:spPr>
      </p:pic>
      <p:pic>
        <p:nvPicPr>
          <p:cNvPr id="5" name="Picture 4"/>
          <p:cNvPicPr>
            <a:picLocks noChangeAspect="1"/>
          </p:cNvPicPr>
          <p:nvPr/>
        </p:nvPicPr>
        <p:blipFill>
          <a:blip r:embed="rId5"/>
          <a:stretch>
            <a:fillRect/>
          </a:stretch>
        </p:blipFill>
        <p:spPr>
          <a:xfrm>
            <a:off x="4307402" y="3590638"/>
            <a:ext cx="3795811" cy="3267362"/>
          </a:xfrm>
          <a:prstGeom prst="rect">
            <a:avLst/>
          </a:prstGeom>
        </p:spPr>
      </p:pic>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98688991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779664"/>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Liter:  3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Liter:  14 $</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5007" r="13102"/>
          <a:stretch/>
        </p:blipFill>
        <p:spPr>
          <a:xfrm>
            <a:off x="4469672" y="1882516"/>
            <a:ext cx="3862595" cy="3801223"/>
          </a:xfrm>
          <a:prstGeom prst="rect">
            <a:avLst/>
          </a:prstGeom>
        </p:spPr>
      </p:pic>
      <p:sp>
        <p:nvSpPr>
          <p:cNvPr id="26" name="Shape 707"/>
          <p:cNvSpPr txBox="1"/>
          <p:nvPr/>
        </p:nvSpPr>
        <p:spPr>
          <a:xfrm>
            <a:off x="455612" y="34290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Animal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Hydrolysed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fresh whole blood) &amp; plant extract  based natural fertilizer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Liquid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Dark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brwon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color with sweet odor </a:t>
            </a:r>
          </a:p>
        </p:txBody>
      </p:sp>
      <p:sp>
        <p:nvSpPr>
          <p:cNvPr id="28" name="Shape 708"/>
          <p:cNvSpPr txBox="1"/>
          <p:nvPr/>
        </p:nvSpPr>
        <p:spPr>
          <a:xfrm>
            <a:off x="531812" y="2667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Viva Q10</a:t>
            </a:r>
            <a:r>
              <a:rPr lang="en-US" sz="28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29" name="Shape 711"/>
          <p:cNvGrpSpPr/>
          <p:nvPr/>
        </p:nvGrpSpPr>
        <p:grpSpPr>
          <a:xfrm>
            <a:off x="8560868" y="832749"/>
            <a:ext cx="3400944" cy="897785"/>
            <a:chOff x="2113657" y="4283314"/>
            <a:chExt cx="3647460" cy="673514"/>
          </a:xfrm>
        </p:grpSpPr>
        <p:sp>
          <p:nvSpPr>
            <p:cNvPr id="31"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5</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0000 Liter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6636628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4290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Plant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Hydrolysed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Corn protein based 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Liquid Natural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Fertilizer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brwon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color with sweet odor </a:t>
            </a:r>
          </a:p>
        </p:txBody>
      </p:sp>
      <p:sp>
        <p:nvSpPr>
          <p:cNvPr id="708" name="Shape 708"/>
          <p:cNvSpPr txBox="1"/>
          <p:nvPr/>
        </p:nvSpPr>
        <p:spPr>
          <a:xfrm>
            <a:off x="531812" y="2667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Viva Q10</a:t>
            </a:r>
            <a:r>
              <a:rPr lang="en-US" sz="28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Liter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7584" r="13717"/>
          <a:stretch/>
        </p:blipFill>
        <p:spPr>
          <a:xfrm>
            <a:off x="4565456" y="1754635"/>
            <a:ext cx="3695567" cy="3805929"/>
          </a:xfrm>
          <a:prstGeom prst="rect">
            <a:avLst/>
          </a:prstGeom>
        </p:spPr>
      </p:pic>
      <p:grpSp>
        <p:nvGrpSpPr>
          <p:cNvPr id="26" name="Shape 717"/>
          <p:cNvGrpSpPr/>
          <p:nvPr/>
        </p:nvGrpSpPr>
        <p:grpSpPr>
          <a:xfrm>
            <a:off x="8560868" y="5779664"/>
            <a:ext cx="3253608" cy="897784"/>
            <a:chOff x="2113657" y="4283315"/>
            <a:chExt cx="3647460" cy="673513"/>
          </a:xfrm>
        </p:grpSpPr>
        <p:sp>
          <p:nvSpPr>
            <p:cNvPr id="2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Liter:  3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Bottle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Liter:  14 $</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1" name="Shape 974"/>
          <p:cNvSpPr/>
          <p:nvPr/>
        </p:nvSpPr>
        <p:spPr>
          <a:xfrm rot="10800000">
            <a:off x="8959685"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1" name="Shape 720"/>
          <p:cNvGrpSpPr/>
          <p:nvPr/>
        </p:nvGrpSpPr>
        <p:grpSpPr>
          <a:xfrm>
            <a:off x="8560867" y="4261751"/>
            <a:ext cx="3627958" cy="897784"/>
            <a:chOff x="2113657" y="4283314"/>
            <a:chExt cx="3647460" cy="673513"/>
          </a:xfrm>
        </p:grpSpPr>
        <p:sp>
          <p:nvSpPr>
            <p:cNvPr id="2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8348401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1828800"/>
            <a:ext cx="4868650" cy="3760720"/>
          </a:xfrm>
          <a:prstGeom prst="rect">
            <a:avLst/>
          </a:prstGeom>
        </p:spPr>
      </p:pic>
      <p:sp>
        <p:nvSpPr>
          <p:cNvPr id="707" name="Shape 707"/>
          <p:cNvSpPr txBox="1"/>
          <p:nvPr/>
        </p:nvSpPr>
        <p:spPr>
          <a:xfrm>
            <a:off x="455612" y="3323836"/>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Animal (dried fresh whole blood) &amp; mineral based natural fertilizer</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Solid Natural Fertilizer,</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Granular form, granule size is 2-4 mm (80 %)</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Light blue color </a:t>
            </a:r>
          </a:p>
        </p:txBody>
      </p:sp>
      <p:sp>
        <p:nvSpPr>
          <p:cNvPr id="708" name="Shape 708"/>
          <p:cNvSpPr txBox="1"/>
          <p:nvPr/>
        </p:nvSpPr>
        <p:spPr>
          <a:xfrm>
            <a:off x="531812" y="25908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Yield Booster</a:t>
            </a:r>
            <a:r>
              <a:rPr lang="en-US" sz="2800" b="1" kern="0" baseline="30000" dirty="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400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88" y="304800"/>
            <a:ext cx="4495800" cy="1886671"/>
          </a:xfrm>
          <a:prstGeom prst="rect">
            <a:avLst/>
          </a:prstGeom>
        </p:spPr>
      </p:pic>
      <p:grpSp>
        <p:nvGrpSpPr>
          <p:cNvPr id="26" name="Shape 717"/>
          <p:cNvGrpSpPr/>
          <p:nvPr/>
        </p:nvGrpSpPr>
        <p:grpSpPr>
          <a:xfrm>
            <a:off x="8560868" y="6013117"/>
            <a:ext cx="3253608" cy="897784"/>
            <a:chOff x="2113657" y="4283315"/>
            <a:chExt cx="3647460" cy="673513"/>
          </a:xfrm>
        </p:grpSpPr>
        <p:sp>
          <p:nvSpPr>
            <p:cNvPr id="2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Kg)</a:t>
              </a: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1" name="Shape 720"/>
          <p:cNvGrpSpPr/>
          <p:nvPr/>
        </p:nvGrpSpPr>
        <p:grpSpPr>
          <a:xfrm>
            <a:off x="8560867" y="4261751"/>
            <a:ext cx="3627958" cy="897784"/>
            <a:chOff x="2113657" y="4283314"/>
            <a:chExt cx="3647460" cy="673513"/>
          </a:xfrm>
        </p:grpSpPr>
        <p:sp>
          <p:nvSpPr>
            <p:cNvPr id="2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678205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2743200"/>
            <a:ext cx="401054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covers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all the features of a common AAA System along with customization capability we provide for our customers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GNAS 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compatible to the most known Remote Access Servers (RAS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fulfills all technical requirements and controls service establishment in access layer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AAA system supports 500,000 concurrent online users which is deployed for major Middle East telecom companies and passed the relevant performance tests successfully</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AAA solution has been integrated with Huawei, Cisco,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MikroTik</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ZTE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RAS's.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828800"/>
            <a:ext cx="4114801"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GoldNet</a:t>
            </a:r>
            <a:r>
              <a:rPr lang="en-US" sz="2400" b="1" kern="0" dirty="0">
                <a:solidFill>
                  <a:srgbClr val="3F3F3F"/>
                </a:solidFill>
                <a:ea typeface="Arial"/>
                <a:cs typeface="Arial"/>
                <a:sym typeface="Arial"/>
              </a:rPr>
              <a:t> AAA </a:t>
            </a:r>
            <a:r>
              <a:rPr lang="en-US" sz="2400" b="1" kern="0" dirty="0" smtClean="0">
                <a:solidFill>
                  <a:srgbClr val="3F3F3F"/>
                </a:solidFill>
                <a:ea typeface="Arial"/>
                <a:cs typeface="Arial"/>
                <a:sym typeface="Arial"/>
              </a:rPr>
              <a:t>Software (GNAS)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565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Unlimited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621845"/>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128613"/>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083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GNAS Technical Approval from High Council of Informatics</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638805"/>
            <a:ext cx="3253608" cy="920191"/>
            <a:chOff x="2113657" y="4247414"/>
            <a:chExt cx="3647460" cy="690322"/>
          </a:xfrm>
        </p:grpSpPr>
        <p:sp>
          <p:nvSpPr>
            <p:cNvPr id="38" name="Shape 718"/>
            <p:cNvSpPr txBox="1"/>
            <p:nvPr/>
          </p:nvSpPr>
          <p:spPr>
            <a:xfrm>
              <a:off x="2113657" y="4476071"/>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Depending on the customer's request, the price will be different.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47414"/>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428038"/>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110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298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8" y="371298"/>
            <a:ext cx="5162550" cy="1533702"/>
          </a:xfrm>
          <a:prstGeom prst="rect">
            <a:avLst/>
          </a:prstGeom>
        </p:spPr>
      </p:pic>
      <p:pic>
        <p:nvPicPr>
          <p:cNvPr id="34" name="Picture 33" descr="C:\Users\hasanzade\Desktop\Product Images\GNAS-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8401" y="1732162"/>
            <a:ext cx="3866833" cy="2895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00800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1" name="Picture 20"/>
          <p:cNvPicPr/>
          <p:nvPr/>
        </p:nvPicPr>
        <p:blipFill>
          <a:blip r:embed="rId3" cstate="print">
            <a:extLst>
              <a:ext uri="{28A0092B-C50C-407E-A947-70E740481C1C}">
                <a14:useLocalDpi xmlns:a14="http://schemas.microsoft.com/office/drawing/2010/main" val="0"/>
              </a:ext>
            </a:extLst>
          </a:blip>
          <a:stretch>
            <a:fillRect/>
          </a:stretch>
        </p:blipFill>
        <p:spPr>
          <a:xfrm>
            <a:off x="3046412" y="1051461"/>
            <a:ext cx="6705600" cy="4332835"/>
          </a:xfrm>
          <a:prstGeom prst="rect">
            <a:avLst/>
          </a:prstGeom>
        </p:spPr>
      </p:pic>
      <p:sp>
        <p:nvSpPr>
          <p:cNvPr id="707" name="Shape 707"/>
          <p:cNvSpPr txBox="1"/>
          <p:nvPr/>
        </p:nvSpPr>
        <p:spPr>
          <a:xfrm>
            <a:off x="455613" y="2590800"/>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Useful for:</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fleet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management, transportation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system</a:t>
            </a:r>
            <a:endParaRPr lang="en-US" sz="14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Railway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and Building Industry</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Organizational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Fleet management</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Mine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Industry</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Security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Peace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by Tracking School Bus</a:t>
            </a:r>
          </a:p>
          <a:p>
            <a:pPr marL="742950" lvl="1" indent="-285750" defTabSz="1218895">
              <a:buFont typeface="Arial" panose="020B0604020202020204" pitchFamily="34" charset="0"/>
              <a:buChar char="•"/>
            </a:pP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Special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solutions for refrigerated </a:t>
            </a:r>
            <a:r>
              <a:rPr lang="en-US" sz="1400" kern="0" dirty="0" smtClean="0">
                <a:solidFill>
                  <a:srgbClr val="3F3F3F"/>
                </a:solidFill>
                <a:latin typeface="Times New Roman" panose="02020603050405020304" pitchFamily="18" charset="0"/>
                <a:ea typeface="Arial"/>
                <a:cs typeface="Times New Roman" panose="02020603050405020304" pitchFamily="18" charset="0"/>
                <a:sym typeface="Arial"/>
              </a:rPr>
              <a:t>trucks - Tracking </a:t>
            </a:r>
            <a:r>
              <a:rPr lang="en-US" sz="1400" kern="0" dirty="0">
                <a:solidFill>
                  <a:srgbClr val="3F3F3F"/>
                </a:solidFill>
                <a:latin typeface="Times New Roman" panose="02020603050405020304" pitchFamily="18" charset="0"/>
                <a:ea typeface="Arial"/>
                <a:cs typeface="Times New Roman" panose="02020603050405020304" pitchFamily="18" charset="0"/>
                <a:sym typeface="Arial"/>
              </a:rPr>
              <a:t>Heavy Weight Trucks </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tracker device is locally designed in Research and Development department of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GoldNet</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with Patent license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Software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access and management is Web-based and the device local design and implementation provide its hardware and software customization and personalization with the lowest service charge</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59"/>
            <a:ext cx="4114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 </a:t>
            </a:r>
            <a:r>
              <a:rPr lang="en-US" sz="2400" b="1" kern="0" dirty="0" smtClean="0">
                <a:solidFill>
                  <a:srgbClr val="3F3F3F"/>
                </a:solidFill>
                <a:ea typeface="Arial"/>
                <a:cs typeface="Arial"/>
                <a:sym typeface="Arial"/>
              </a:rPr>
              <a:t>Tracker Device</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565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621845"/>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128613"/>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832114"/>
            <a:ext cx="3705745" cy="892286"/>
            <a:chOff x="2113657" y="4283314"/>
            <a:chExt cx="3725665" cy="669389"/>
          </a:xfrm>
        </p:grpSpPr>
        <p:sp>
          <p:nvSpPr>
            <p:cNvPr id="32" name="Shape 721"/>
            <p:cNvSpPr txBox="1"/>
            <p:nvPr/>
          </p:nvSpPr>
          <p:spPr>
            <a:xfrm>
              <a:off x="2113657" y="4491038"/>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Approval from High Council of Informatics</a:t>
              </a:r>
            </a:p>
            <a:p>
              <a:pPr marL="285750" indent="-285750" defTabSz="1218895">
                <a:buFont typeface="Arial" panose="020B0604020202020204" pitchFamily="34" charset="0"/>
                <a:buChar char="•"/>
              </a:pP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Technical </a:t>
              </a: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Approval from Communications Regulatory Authority </a:t>
              </a: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of </a:t>
              </a: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The I.R. of </a:t>
              </a:r>
              <a:r>
                <a:rPr lang="en-US" sz="1400" kern="0" dirty="0" smtClean="0">
                  <a:solidFill>
                    <a:srgbClr val="595959"/>
                  </a:solidFill>
                  <a:latin typeface="Times New Roman" panose="02020603050405020304" pitchFamily="18" charset="0"/>
                  <a:ea typeface="Arial"/>
                  <a:cs typeface="Times New Roman" panose="02020603050405020304" pitchFamily="18" charset="0"/>
                  <a:sym typeface="Arial"/>
                </a:rPr>
                <a:t>Iran</a:t>
              </a:r>
            </a:p>
            <a:p>
              <a:pPr marL="285750" indent="-285750" defTabSz="1218895">
                <a:buFont typeface="Arial" panose="020B0604020202020204" pitchFamily="34" charset="0"/>
                <a:buChar char="•"/>
              </a:pPr>
              <a:r>
                <a:rPr lang="en-US" sz="1400" kern="0" dirty="0">
                  <a:solidFill>
                    <a:srgbClr val="595959"/>
                  </a:solidFill>
                  <a:latin typeface="Times New Roman" panose="02020603050405020304" pitchFamily="18" charset="0"/>
                  <a:ea typeface="Arial"/>
                  <a:cs typeface="Times New Roman" panose="02020603050405020304" pitchFamily="18" charset="0"/>
                  <a:sym typeface="Arial"/>
                </a:rPr>
                <a:t>Software Operation license from Ministry of Industry, Mine and Trade</a:t>
              </a: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14947"/>
            <a:ext cx="3253608" cy="920191"/>
            <a:chOff x="2113657" y="4247414"/>
            <a:chExt cx="3647460" cy="690322"/>
          </a:xfrm>
        </p:grpSpPr>
        <p:sp>
          <p:nvSpPr>
            <p:cNvPr id="38" name="Shape 718"/>
            <p:cNvSpPr txBox="1"/>
            <p:nvPr/>
          </p:nvSpPr>
          <p:spPr>
            <a:xfrm>
              <a:off x="2113657" y="4476071"/>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40 $</a:t>
              </a:r>
            </a:p>
          </p:txBody>
        </p:sp>
        <p:sp>
          <p:nvSpPr>
            <p:cNvPr id="39" name="Shape 719"/>
            <p:cNvSpPr txBox="1"/>
            <p:nvPr/>
          </p:nvSpPr>
          <p:spPr>
            <a:xfrm>
              <a:off x="2113658" y="4247414"/>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428038"/>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2220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338" y="371298"/>
            <a:ext cx="5162550" cy="1533702"/>
          </a:xfrm>
          <a:prstGeom prst="rect">
            <a:avLst/>
          </a:prstGeom>
        </p:spPr>
      </p:pic>
    </p:spTree>
    <p:extLst>
      <p:ext uri="{BB962C8B-B14F-4D97-AF65-F5344CB8AC3E}">
        <p14:creationId xmlns:p14="http://schemas.microsoft.com/office/powerpoint/2010/main" val="23510705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22814" y="914400"/>
            <a:ext cx="2971798" cy="2895600"/>
          </a:xfrm>
        </p:spPr>
        <p:txBody>
          <a:bodyPr/>
          <a:lstStyle/>
          <a:p>
            <a:r>
              <a:rPr lang="en-US" dirty="0" smtClean="0"/>
              <a:t>Thanks</a:t>
            </a:r>
            <a:endParaRPr lang="en-US" dirty="0"/>
          </a:p>
        </p:txBody>
      </p:sp>
    </p:spTree>
    <p:extLst>
      <p:ext uri="{BB962C8B-B14F-4D97-AF65-F5344CB8AC3E}">
        <p14:creationId xmlns:p14="http://schemas.microsoft.com/office/powerpoint/2010/main" val="1637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U</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nits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(for distributers)</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5" name="Picture 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t="17778" b="17778"/>
          <a:stretch/>
        </p:blipFill>
        <p:spPr>
          <a:xfrm>
            <a:off x="836612" y="377613"/>
            <a:ext cx="2133600" cy="1374987"/>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984" t="4662" r="15076" b="-217"/>
          <a:stretch/>
        </p:blipFill>
        <p:spPr>
          <a:xfrm>
            <a:off x="4037012" y="304070"/>
            <a:ext cx="4296508" cy="6249130"/>
          </a:xfrm>
          <a:prstGeom prst="rect">
            <a:avLst/>
          </a:prstGeom>
        </p:spPr>
      </p:pic>
      <p:sp>
        <p:nvSpPr>
          <p:cNvPr id="707" name="Shape 707"/>
          <p:cNvSpPr txBox="1"/>
          <p:nvPr/>
        </p:nvSpPr>
        <p:spPr>
          <a:xfrm>
            <a:off x="455612" y="2895600"/>
            <a:ext cx="409223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Virtual-Reality-Based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computer hardware and software modules which recreate the procedures and environment of abdominal keyhole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surgery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effective learning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experience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Advantages: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Essential Training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Tasks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Advance Surgery Simulation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Realistic Graphics/Real-time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Physics</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Performance Tracking </a:t>
            </a:r>
          </a:p>
        </p:txBody>
      </p:sp>
      <p:sp>
        <p:nvSpPr>
          <p:cNvPr id="708" name="Shape 708"/>
          <p:cNvSpPr txBox="1"/>
          <p:nvPr/>
        </p:nvSpPr>
        <p:spPr>
          <a:xfrm>
            <a:off x="531811" y="2057459"/>
            <a:ext cx="4016037" cy="533341"/>
          </a:xfrm>
          <a:prstGeom prst="rect">
            <a:avLst/>
          </a:prstGeom>
          <a:noFill/>
          <a:ln>
            <a:noFill/>
          </a:ln>
        </p:spPr>
        <p:txBody>
          <a:bodyPr wrap="square" lIns="121868" tIns="60917" rIns="121868" bIns="60917" anchor="t" anchorCtr="0">
            <a:noAutofit/>
          </a:bodyPr>
          <a:lstStyle/>
          <a:p>
            <a:pPr defTabSz="1218895"/>
            <a:r>
              <a:rPr lang="en-US" sz="2400" b="1" dirty="0" err="1" smtClean="0"/>
              <a:t>SinaSim</a:t>
            </a:r>
            <a:r>
              <a:rPr lang="en-US" sz="2400" b="1" baseline="30000" dirty="0"/>
              <a:t> </a:t>
            </a:r>
            <a:endParaRPr lang="en" sz="1333" b="1" kern="0" dirty="0">
              <a:solidFill>
                <a:srgbClr val="3F3F3F"/>
              </a:solidFill>
              <a:latin typeface="Arial"/>
              <a:ea typeface="Arial"/>
              <a:cs typeface="Arial"/>
              <a:sym typeface="Arial"/>
            </a:endParaRPr>
          </a:p>
        </p:txBody>
      </p:sp>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24"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86093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286000"/>
            <a:ext cx="3505200" cy="3076964"/>
          </a:xfrm>
          <a:prstGeom prst="rect">
            <a:avLst/>
          </a:prstGeom>
          <a:noFill/>
          <a:ln>
            <a:noFill/>
          </a:ln>
        </p:spPr>
        <p:txBody>
          <a:bodyPr wrap="square" lIns="121868" tIns="60917" rIns="121868" bIns="60917" anchor="t" anchorCtr="0">
            <a:noAutofit/>
          </a:bodyPr>
          <a:lstStyle/>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Equipped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 direct light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also anti-spasm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anti-pain designs. Lack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any extra additional part which prevents any scratch and damage to vagina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wall;</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Generate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highly transparency due to the company’s utilization of first rank and high quality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materials;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pain due to the balanced gradient of above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part;</a:t>
            </a: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Microscopic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from, which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facilitates the detection of cervix diseases and damages for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physician;</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spcAft>
                <a:spcPts val="8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About 5g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heavier than market similar products in order to strength its body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structure.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1" y="17526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Disposable Speculum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Packages (Per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0.28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a:t>
              </a:r>
              <a:r>
                <a:rPr lang="en-US" sz="1600" kern="0" dirty="0" smtClean="0">
                  <a:solidFill>
                    <a:srgbClr val="595959"/>
                  </a:solidFill>
                  <a:latin typeface="Times New Roman" panose="02020603050405020304" pitchFamily="18" charset="0"/>
                  <a:ea typeface="Arial"/>
                  <a:cs typeface="Times New Roman" panose="02020603050405020304" pitchFamily="18" charset="0"/>
                </a:rPr>
                <a:t>products </a:t>
              </a:r>
              <a:r>
                <a:rPr lang="en-US" sz="1600" kern="0" dirty="0">
                  <a:solidFill>
                    <a:srgbClr val="595959"/>
                  </a:solidFill>
                  <a:latin typeface="Times New Roman" panose="02020603050405020304" pitchFamily="18" charset="0"/>
                  <a:ea typeface="Arial"/>
                  <a:cs typeface="Times New Roman" panose="02020603050405020304" pitchFamily="18" charset="0"/>
                </a:rPr>
                <a:t>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8" name="Picture 27" descr="F:\پدیده سما\پدیده\آرم شرکت ابزارسازان درمانگر\minerva.png"/>
          <p:cNvPicPr/>
          <p:nvPr/>
        </p:nvPicPr>
        <p:blipFill>
          <a:blip r:embed="rId3" cstate="print"/>
          <a:srcRect/>
          <a:stretch>
            <a:fillRect/>
          </a:stretch>
        </p:blipFill>
        <p:spPr bwMode="auto">
          <a:xfrm>
            <a:off x="509201" y="37039"/>
            <a:ext cx="2292845" cy="1778668"/>
          </a:xfrm>
          <a:prstGeom prst="rect">
            <a:avLst/>
          </a:prstGeom>
          <a:noFill/>
          <a:ln w="9525">
            <a:noFill/>
            <a:miter lim="800000"/>
            <a:headEnd/>
            <a:tailEnd/>
          </a:ln>
        </p:spPr>
      </p:pic>
      <p:pic>
        <p:nvPicPr>
          <p:cNvPr id="29" name="Picture 28" descr="F:\پدیده سما\photo spe culum final\photo_2017-02-14_13-54-17.jpg"/>
          <p:cNvPicPr/>
          <p:nvPr/>
        </p:nvPicPr>
        <p:blipFill>
          <a:blip r:embed="rId4" cstate="print"/>
          <a:srcRect/>
          <a:stretch>
            <a:fillRect/>
          </a:stretch>
        </p:blipFill>
        <p:spPr bwMode="auto">
          <a:xfrm>
            <a:off x="4189412" y="1143000"/>
            <a:ext cx="4059428" cy="2438400"/>
          </a:xfrm>
          <a:prstGeom prst="rect">
            <a:avLst/>
          </a:prstGeom>
          <a:ln>
            <a:noFill/>
          </a:ln>
          <a:effectLst>
            <a:outerShdw blurRad="190500" algn="tl" rotWithShape="0">
              <a:srgbClr val="000000">
                <a:alpha val="70000"/>
              </a:srgbClr>
            </a:outerShdw>
          </a:effectLst>
        </p:spPr>
      </p:pic>
      <p:pic>
        <p:nvPicPr>
          <p:cNvPr id="33" name="Picture 32" descr="F:\پدیده سما\photo spe culum final\photo_2017-02-14_13-54-31.jpg"/>
          <p:cNvPicPr/>
          <p:nvPr/>
        </p:nvPicPr>
        <p:blipFill>
          <a:blip r:embed="rId5" cstate="print"/>
          <a:srcRect/>
          <a:stretch>
            <a:fillRect/>
          </a:stretch>
        </p:blipFill>
        <p:spPr bwMode="auto">
          <a:xfrm>
            <a:off x="4189412" y="4038600"/>
            <a:ext cx="4059428" cy="2438400"/>
          </a:xfrm>
          <a:prstGeom prst="rect">
            <a:avLst/>
          </a:prstGeom>
          <a:ln>
            <a:noFill/>
          </a:ln>
          <a:effectLst>
            <a:outerShdw blurRad="190500" algn="tl" rotWithShape="0">
              <a:srgbClr val="000000">
                <a:alpha val="70000"/>
              </a:srgbClr>
            </a:outerShdw>
          </a:effectLst>
        </p:spPr>
      </p:pic>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01115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Laboratory Devices</a:t>
            </a:r>
            <a:endParaRPr lang="en-US" dirty="0"/>
          </a:p>
        </p:txBody>
      </p:sp>
    </p:spTree>
    <p:extLst>
      <p:ext uri="{BB962C8B-B14F-4D97-AF65-F5344CB8AC3E}">
        <p14:creationId xmlns:p14="http://schemas.microsoft.com/office/powerpoint/2010/main" val="182966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 products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4000 $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60 months </a:t>
            </a:r>
            <a:r>
              <a:rPr lang="en-US" sz="1600" kern="0" dirty="0">
                <a:solidFill>
                  <a:srgbClr val="595959"/>
                </a:solidFill>
                <a:latin typeface="Times New Roman" panose="02020603050405020304" pitchFamily="18" charset="0"/>
                <a:ea typeface="Arial"/>
                <a:cs typeface="Times New Roman" panose="02020603050405020304" pitchFamily="18" charset="0"/>
              </a:rPr>
              <a:t>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t="24479" r="4106" b="13229"/>
          <a:stretch/>
        </p:blipFill>
        <p:spPr>
          <a:xfrm>
            <a:off x="3939423" y="1860526"/>
            <a:ext cx="4621443" cy="4997474"/>
          </a:xfrm>
          <a:prstGeom prst="rect">
            <a:avLst/>
          </a:prstGeom>
        </p:spPr>
      </p:pic>
      <p:pic>
        <p:nvPicPr>
          <p:cNvPr id="25" name="Picture 24"/>
          <p:cNvPicPr/>
          <p:nvPr/>
        </p:nvPicPr>
        <p:blipFill rotWithShape="1">
          <a:blip r:embed="rId4"/>
          <a:srcRect t="4275" r="3490" b="8924"/>
          <a:stretch/>
        </p:blipFill>
        <p:spPr>
          <a:xfrm>
            <a:off x="1" y="1904999"/>
            <a:ext cx="4265611" cy="4953001"/>
          </a:xfrm>
          <a:prstGeom prst="rect">
            <a:avLst/>
          </a:prstGeom>
        </p:spPr>
      </p:pic>
      <p:pic>
        <p:nvPicPr>
          <p:cNvPr id="26" name="Picture 25"/>
          <p:cNvPicPr/>
          <p:nvPr/>
        </p:nvPicPr>
        <p:blipFill rotWithShape="1">
          <a:blip r:embed="rId3" cstate="print">
            <a:extLst>
              <a:ext uri="{28A0092B-C50C-407E-A947-70E740481C1C}">
                <a14:useLocalDpi xmlns:a14="http://schemas.microsoft.com/office/drawing/2010/main" val="0"/>
              </a:ext>
            </a:extLst>
          </a:blip>
          <a:srcRect t="5108" r="4674" b="77211"/>
          <a:stretch/>
        </p:blipFill>
        <p:spPr>
          <a:xfrm>
            <a:off x="4340887" y="478085"/>
            <a:ext cx="3940854" cy="11430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3378" y="178174"/>
            <a:ext cx="1623034" cy="1650626"/>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722318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20 products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13300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60 months </a:t>
            </a:r>
            <a:r>
              <a:rPr lang="en-US" sz="1600" kern="0" dirty="0">
                <a:solidFill>
                  <a:srgbClr val="595959"/>
                </a:solidFill>
                <a:latin typeface="Times New Roman" panose="02020603050405020304" pitchFamily="18" charset="0"/>
                <a:ea typeface="Arial"/>
                <a:cs typeface="Times New Roman" panose="02020603050405020304" pitchFamily="18" charset="0"/>
              </a:rPr>
              <a:t>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3378" y="178174"/>
            <a:ext cx="1623034" cy="1650626"/>
          </a:xfrm>
          <a:prstGeom prst="rect">
            <a:avLst/>
          </a:prstGeom>
        </p:spPr>
      </p:pic>
      <p:pic>
        <p:nvPicPr>
          <p:cNvPr id="23" name="Picture 22"/>
          <p:cNvPicPr/>
          <p:nvPr/>
        </p:nvPicPr>
        <p:blipFill rotWithShape="1">
          <a:blip r:embed="rId4"/>
          <a:srcRect l="2887" t="5253" r="25348" b="77512"/>
          <a:stretch/>
        </p:blipFill>
        <p:spPr>
          <a:xfrm>
            <a:off x="4418012" y="478085"/>
            <a:ext cx="3962400" cy="1143000"/>
          </a:xfrm>
          <a:prstGeom prst="rect">
            <a:avLst/>
          </a:prstGeom>
        </p:spPr>
      </p:pic>
      <p:pic>
        <p:nvPicPr>
          <p:cNvPr id="27" name="Picture 26"/>
          <p:cNvPicPr/>
          <p:nvPr/>
        </p:nvPicPr>
        <p:blipFill rotWithShape="1">
          <a:blip r:embed="rId4"/>
          <a:srcRect l="3736" t="26821" r="1969" b="9956"/>
          <a:stretch/>
        </p:blipFill>
        <p:spPr>
          <a:xfrm>
            <a:off x="4145847" y="1828800"/>
            <a:ext cx="4234565" cy="5029200"/>
          </a:xfrm>
          <a:prstGeom prst="rect">
            <a:avLst/>
          </a:prstGeom>
        </p:spPr>
      </p:pic>
      <p:pic>
        <p:nvPicPr>
          <p:cNvPr id="31" name="Picture 30"/>
          <p:cNvPicPr/>
          <p:nvPr/>
        </p:nvPicPr>
        <p:blipFill rotWithShape="1">
          <a:blip r:embed="rId5"/>
          <a:srcRect l="3097" t="2878" r="7473"/>
          <a:stretch/>
        </p:blipFill>
        <p:spPr>
          <a:xfrm>
            <a:off x="0" y="1828800"/>
            <a:ext cx="4145847" cy="5200085"/>
          </a:xfrm>
          <a:prstGeom prst="rect">
            <a:avLst/>
          </a:prstGeom>
        </p:spPr>
      </p:pic>
      <p:sp>
        <p:nvSpPr>
          <p:cNvPr id="24"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378050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958116"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Simultaneous 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Time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380-800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Halogen - Tungsten Lamp</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3074" name="Picture 2" descr="http://www.teifsanje.ir/Files/ProDuct30.jpg"/>
          <p:cNvPicPr>
            <a:picLocks noChangeAspect="1" noChangeArrowheads="1"/>
          </p:cNvPicPr>
          <p:nvPr/>
        </p:nvPicPr>
        <p:blipFill rotWithShape="1">
          <a:blip r:embed="rId4">
            <a:extLst>
              <a:ext uri="{28A0092B-C50C-407E-A947-70E740481C1C}">
                <a14:useLocalDpi xmlns:a14="http://schemas.microsoft.com/office/drawing/2010/main" val="0"/>
              </a:ext>
            </a:extLst>
          </a:blip>
          <a:srcRect l="4972" t="4425" r="7671" b="6067"/>
          <a:stretch/>
        </p:blipFill>
        <p:spPr bwMode="auto">
          <a:xfrm>
            <a:off x="4556996" y="2209800"/>
            <a:ext cx="4028559" cy="2829784"/>
          </a:xfrm>
          <a:prstGeom prst="rect">
            <a:avLst/>
          </a:prstGeom>
          <a:noFill/>
          <a:extLst>
            <a:ext uri="{909E8E84-426E-40DD-AFC4-6F175D3DCCD1}">
              <a14:hiddenFill xmlns:a14="http://schemas.microsoft.com/office/drawing/2010/main">
                <a:solidFill>
                  <a:srgbClr val="FFFFFF"/>
                </a:solidFill>
              </a14:hiddenFill>
            </a:ext>
          </a:extLst>
        </p:spPr>
      </p:pic>
      <p:sp>
        <p:nvSpPr>
          <p:cNvPr id="708" name="Shape 708"/>
          <p:cNvSpPr txBox="1"/>
          <p:nvPr/>
        </p:nvSpPr>
        <p:spPr>
          <a:xfrm>
            <a:off x="531811" y="2333236"/>
            <a:ext cx="44196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Fluorescence Spectrometer</a:t>
            </a:r>
          </a:p>
        </p:txBody>
      </p:sp>
    </p:spTree>
    <p:extLst>
      <p:ext uri="{BB962C8B-B14F-4D97-AF65-F5344CB8AC3E}">
        <p14:creationId xmlns:p14="http://schemas.microsoft.com/office/powerpoint/2010/main" val="2946946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76600"/>
            <a:ext cx="412352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Simultaneous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intensity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Standard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Wavelength calibration of spectrophotometer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range:200-800 nm</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:&lt; + 1.0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Tungsten lamp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Detector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2000  Multichannel</a:t>
            </a:r>
          </a:p>
        </p:txBody>
      </p:sp>
      <p:sp>
        <p:nvSpPr>
          <p:cNvPr id="708" name="Shape 708"/>
          <p:cNvSpPr txBox="1"/>
          <p:nvPr/>
        </p:nvSpPr>
        <p:spPr>
          <a:xfrm>
            <a:off x="531812" y="2333236"/>
            <a:ext cx="3629834"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UV-Vis Array Spectrophotometer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17000, 19100, 21000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69" t="20545" r="2999" b="28553"/>
          <a:stretch/>
        </p:blipFill>
        <p:spPr>
          <a:xfrm>
            <a:off x="4487514" y="2789078"/>
            <a:ext cx="3892898" cy="1325722"/>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896" t="19870" r="3503" b="27516"/>
          <a:stretch/>
        </p:blipFill>
        <p:spPr>
          <a:xfrm>
            <a:off x="4313191" y="4724400"/>
            <a:ext cx="4114800" cy="1371600"/>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6579" t="23257" r="6469" b="30035"/>
          <a:stretch/>
        </p:blipFill>
        <p:spPr>
          <a:xfrm>
            <a:off x="4362188" y="914400"/>
            <a:ext cx="4028268" cy="1161272"/>
          </a:xfrm>
          <a:prstGeom prst="rect">
            <a:avLst/>
          </a:prstGeom>
        </p:spPr>
      </p:pic>
    </p:spTree>
    <p:extLst>
      <p:ext uri="{BB962C8B-B14F-4D97-AF65-F5344CB8AC3E}">
        <p14:creationId xmlns:p14="http://schemas.microsoft.com/office/powerpoint/2010/main" val="4128137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412352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Analysis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nanolitre</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Simultaneous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intensity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Standard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Wavelength calibration of spectrophotometer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range:200-800 nm</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:&lt; + 1.0 nm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Deuterium + Tungsten lamp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Detector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2000  Multichannel</a:t>
            </a:r>
          </a:p>
        </p:txBody>
      </p:sp>
      <p:sp>
        <p:nvSpPr>
          <p:cNvPr id="708" name="Shape 708"/>
          <p:cNvSpPr txBox="1"/>
          <p:nvPr/>
        </p:nvSpPr>
        <p:spPr>
          <a:xfrm>
            <a:off x="531811" y="2333236"/>
            <a:ext cx="4876801"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sym typeface="Arial"/>
              </a:rPr>
              <a:t>Nanodrop</a:t>
            </a:r>
            <a:r>
              <a:rPr lang="en-US" sz="2400" b="1" kern="0" dirty="0" smtClean="0">
                <a:solidFill>
                  <a:srgbClr val="3F3F3F"/>
                </a:solidFill>
                <a:ea typeface="Arial"/>
                <a:cs typeface="Arial"/>
                <a:sym typeface="Arial"/>
              </a:rPr>
              <a:t> Spectrophotometer</a:t>
            </a:r>
            <a:endParaRPr lang="en-US" sz="2400" b="1" kern="0" dirty="0">
              <a:solidFill>
                <a:srgbClr val="3F3F3F"/>
              </a:solidFill>
              <a:ea typeface="Arial"/>
              <a:cs typeface="Arial"/>
              <a:sym typeface="Arial"/>
            </a:endParaRP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l="5066" t="39531" r="83898" b="30118"/>
          <a:stretch/>
        </p:blipFill>
        <p:spPr>
          <a:xfrm>
            <a:off x="4991546" y="3126629"/>
            <a:ext cx="717740" cy="1096089"/>
          </a:xfrm>
          <a:prstGeom prst="rect">
            <a:avLst/>
          </a:prstGeom>
        </p:spPr>
      </p:pic>
      <p:pic>
        <p:nvPicPr>
          <p:cNvPr id="38" name="Picture 37"/>
          <p:cNvPicPr/>
          <p:nvPr/>
        </p:nvPicPr>
        <p:blipFill rotWithShape="1">
          <a:blip r:embed="rId5" cstate="print">
            <a:extLst>
              <a:ext uri="{28A0092B-C50C-407E-A947-70E740481C1C}">
                <a14:useLocalDpi xmlns:a14="http://schemas.microsoft.com/office/drawing/2010/main" val="0"/>
              </a:ext>
            </a:extLst>
          </a:blip>
          <a:srcRect r="59529" b="13003"/>
          <a:stretch/>
        </p:blipFill>
        <p:spPr>
          <a:xfrm>
            <a:off x="5546607" y="1950501"/>
            <a:ext cx="2523322" cy="1856166"/>
          </a:xfrm>
          <a:prstGeom prst="rect">
            <a:avLst/>
          </a:prstGeom>
        </p:spPr>
      </p:pic>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6579" t="40544" r="42106" b="30035"/>
          <a:stretch/>
        </p:blipFill>
        <p:spPr>
          <a:xfrm>
            <a:off x="5179958" y="3973597"/>
            <a:ext cx="3073018" cy="945544"/>
          </a:xfrm>
          <a:prstGeom prst="rect">
            <a:avLst/>
          </a:prstGeom>
        </p:spPr>
      </p:pic>
    </p:spTree>
    <p:extLst>
      <p:ext uri="{BB962C8B-B14F-4D97-AF65-F5344CB8AC3E}">
        <p14:creationId xmlns:p14="http://schemas.microsoft.com/office/powerpoint/2010/main" val="217523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81000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Simultaneous obtained of all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Integration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time controlling using software</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Mathematical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processing (Averaging, Sum, Smooth,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Time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Monitoring of spectra</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Wavelength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150- 4500 cm-1  </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&lt; + 20 cm-1</a:t>
            </a:r>
          </a:p>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source : Laser 532 nm , 633 nm </a:t>
            </a:r>
          </a:p>
        </p:txBody>
      </p:sp>
      <p:sp>
        <p:nvSpPr>
          <p:cNvPr id="708" name="Shape 708"/>
          <p:cNvSpPr txBox="1"/>
          <p:nvPr/>
        </p:nvSpPr>
        <p:spPr>
          <a:xfrm>
            <a:off x="531811" y="2409436"/>
            <a:ext cx="4876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Raman Spectrometer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5039" r="6905"/>
          <a:stretch/>
        </p:blipFill>
        <p:spPr>
          <a:xfrm>
            <a:off x="4341812" y="2232496"/>
            <a:ext cx="4114800" cy="2889246"/>
          </a:xfrm>
          <a:prstGeom prst="rect">
            <a:avLst/>
          </a:prstGeom>
        </p:spPr>
      </p:pic>
    </p:spTree>
    <p:extLst>
      <p:ext uri="{BB962C8B-B14F-4D97-AF65-F5344CB8AC3E}">
        <p14:creationId xmlns:p14="http://schemas.microsoft.com/office/powerpoint/2010/main" val="3516907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mtClean="0"/>
              <a:t>医疗设备</a:t>
            </a:r>
            <a:endParaRPr lang="en-US" dirty="0"/>
          </a:p>
        </p:txBody>
      </p:sp>
    </p:spTree>
    <p:extLst>
      <p:ext uri="{BB962C8B-B14F-4D97-AF65-F5344CB8AC3E}">
        <p14:creationId xmlns:p14="http://schemas.microsoft.com/office/powerpoint/2010/main" val="111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spcAft>
                <a:spcPts val="600"/>
              </a:spcAft>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Capable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automatically reversing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power to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Peltier thermoelectric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devices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provide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heating or cooling as required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maintain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specific set point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Peltier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for Temperature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controlling of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Spectrophotometer Cell.</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range: 5 - 85°C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accuracy: ± 0.5°C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resolution: 0.3 °C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Upward tendency proportion: &lt; ± 0.1°C / sec</a:t>
            </a:r>
          </a:p>
          <a:p>
            <a:pPr marL="285750" indent="-285750" defTabSz="1218895">
              <a:spcAft>
                <a:spcPts val="600"/>
              </a:spcAft>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Power :200-240 VAC , 50 - 60 HZ</a:t>
            </a:r>
          </a:p>
        </p:txBody>
      </p:sp>
      <p:sp>
        <p:nvSpPr>
          <p:cNvPr id="708" name="Shape 708"/>
          <p:cNvSpPr txBox="1"/>
          <p:nvPr/>
        </p:nvSpPr>
        <p:spPr>
          <a:xfrm>
            <a:off x="531811" y="2209800"/>
            <a:ext cx="4876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Color </a:t>
            </a:r>
            <a:r>
              <a:rPr lang="en-US" sz="2400" b="1" kern="0" dirty="0" err="1">
                <a:solidFill>
                  <a:srgbClr val="3F3F3F"/>
                </a:solidFill>
                <a:ea typeface="Arial"/>
                <a:cs typeface="Arial"/>
                <a:sym typeface="Arial"/>
              </a:rPr>
              <a:t>Measurment</a:t>
            </a:r>
            <a:r>
              <a:rPr lang="en-US" sz="2400" b="1" kern="0" dirty="0">
                <a:solidFill>
                  <a:srgbClr val="3F3F3F"/>
                </a:solidFill>
                <a:ea typeface="Arial"/>
                <a:cs typeface="Arial"/>
                <a:sym typeface="Arial"/>
              </a:rPr>
              <a:t> Spectrophotometer</a:t>
            </a: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Products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602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383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401300"/>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211" y="448329"/>
            <a:ext cx="1761065" cy="153287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2789" t="30571" r="8722" b="29901"/>
          <a:stretch/>
        </p:blipFill>
        <p:spPr>
          <a:xfrm>
            <a:off x="4418012" y="2743141"/>
            <a:ext cx="4114800" cy="1981259"/>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5666" t="49770" r="79846" b="28338"/>
          <a:stretch/>
        </p:blipFill>
        <p:spPr>
          <a:xfrm>
            <a:off x="5027612" y="2770536"/>
            <a:ext cx="606972" cy="772510"/>
          </a:xfrm>
          <a:prstGeom prst="rect">
            <a:avLst/>
          </a:prstGeom>
        </p:spPr>
      </p:pic>
    </p:spTree>
    <p:extLst>
      <p:ext uri="{BB962C8B-B14F-4D97-AF65-F5344CB8AC3E}">
        <p14:creationId xmlns:p14="http://schemas.microsoft.com/office/powerpoint/2010/main" val="1832927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0" y="3124200"/>
            <a:ext cx="42672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Resolution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(cm-1):</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10</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Spectral Range (cm-1</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150 - 4600</a:t>
            </a:r>
            <a:endParaRPr lang="fa-IR"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characterization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Security &amp; Forensics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Archaeology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Semiconductor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Gems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Minerals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Plastics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Polymers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Medical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Biomedical Diagnostics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Teaching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Education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Food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Feed</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Nanotech</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Petroleum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Petrochem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Pharmaceutical,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Nutriceutical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Cosmetics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a:t>TakNegar</a:t>
            </a:r>
            <a:r>
              <a:rPr lang="en-US" sz="2400" b="1" dirty="0"/>
              <a:t> optical Spectrometer</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8000 $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descr="D:\شرکت\محصولات\تصاویر\عکس صنعتی دستگاه ها\طیف سنج\طیف‌سنج آرایه خطی\IMG_0319.jpg"/>
          <p:cNvPicPr/>
          <p:nvPr/>
        </p:nvPicPr>
        <p:blipFill rotWithShape="1">
          <a:blip r:embed="rId3" cstate="print"/>
          <a:srcRect l="10310" r="7545"/>
          <a:stretch/>
        </p:blipFill>
        <p:spPr bwMode="auto">
          <a:xfrm>
            <a:off x="4242500" y="1810500"/>
            <a:ext cx="3964123" cy="3206322"/>
          </a:xfrm>
          <a:prstGeom prst="rect">
            <a:avLst/>
          </a:prstGeom>
          <a:noFill/>
          <a:ln w="9525">
            <a:noFill/>
            <a:miter lim="800000"/>
            <a:headEnd/>
            <a:tailEnd/>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125" t="2001" r="3125" b="3999"/>
          <a:stretch/>
        </p:blipFill>
        <p:spPr>
          <a:xfrm>
            <a:off x="531812" y="434946"/>
            <a:ext cx="2819400" cy="1275907"/>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072055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514600"/>
            <a:ext cx="3886201" cy="4191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Characterization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Nano-Structured Materials Such as: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Nanoparticles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Oxide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Sulfide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Carbon nanotubes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Nanofibers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Nano-adsorbents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7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Determining Properties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Materials Including: </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BET Specific Surface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Area</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Dispersion</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The Adsorption Properties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Nanoparticles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Mechanism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Nano-Metal Oxide</a:t>
            </a:r>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NanoSORD</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l="18931" t="28790" r="19763" b="18029"/>
          <a:stretch/>
        </p:blipFill>
        <p:spPr bwMode="auto">
          <a:xfrm>
            <a:off x="4207231" y="0"/>
            <a:ext cx="4100582" cy="6858000"/>
          </a:xfrm>
          <a:prstGeom prst="rect">
            <a:avLst/>
          </a:prstGeom>
          <a:ln>
            <a:noFill/>
          </a:ln>
          <a:extLst>
            <a:ext uri="{53640926-AAD7-44D8-BBD7-CCE9431645EC}">
              <a14:shadowObscured xmlns:a14="http://schemas.microsoft.com/office/drawing/2010/main"/>
            </a:ext>
          </a:extLst>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12" y="337987"/>
            <a:ext cx="1555442" cy="1031780"/>
          </a:xfrm>
          <a:prstGeom prst="rect">
            <a:avLst/>
          </a:prstGeom>
        </p:spPr>
      </p:pic>
      <p:sp>
        <p:nvSpPr>
          <p:cNvPr id="36" name="TextBox 35"/>
          <p:cNvSpPr txBox="1"/>
          <p:nvPr/>
        </p:nvSpPr>
        <p:spPr>
          <a:xfrm>
            <a:off x="760412" y="1398925"/>
            <a:ext cx="3124200" cy="369332"/>
          </a:xfrm>
          <a:prstGeom prst="rect">
            <a:avLst/>
          </a:prstGeom>
          <a:noFill/>
        </p:spPr>
        <p:txBody>
          <a:bodyPr wrap="square" rtlCol="0">
            <a:spAutoFit/>
          </a:bodyPr>
          <a:lstStyle/>
          <a:p>
            <a:r>
              <a:rPr lang="en-US" b="1" dirty="0" err="1">
                <a:solidFill>
                  <a:schemeClr val="accent6">
                    <a:lumMod val="75000"/>
                  </a:schemeClr>
                </a:solidFill>
                <a:latin typeface="Cambria" panose="02040503050406030204" pitchFamily="18" charset="0"/>
              </a:rPr>
              <a:t>Towse</a:t>
            </a:r>
            <a:r>
              <a:rPr lang="en-US" b="1" dirty="0">
                <a:solidFill>
                  <a:schemeClr val="accent6">
                    <a:lumMod val="75000"/>
                  </a:schemeClr>
                </a:solidFill>
                <a:latin typeface="Cambria" panose="02040503050406030204" pitchFamily="18" charset="0"/>
              </a:rPr>
              <a:t>-e </a:t>
            </a:r>
            <a:r>
              <a:rPr lang="en-US" b="1" dirty="0" err="1">
                <a:solidFill>
                  <a:schemeClr val="accent6">
                    <a:lumMod val="75000"/>
                  </a:schemeClr>
                </a:solidFill>
                <a:latin typeface="Cambria" panose="02040503050406030204" pitchFamily="18" charset="0"/>
              </a:rPr>
              <a:t>Hesgarsazan</a:t>
            </a:r>
            <a:r>
              <a:rPr lang="en-US" b="1" dirty="0">
                <a:solidFill>
                  <a:schemeClr val="accent6">
                    <a:lumMod val="75000"/>
                  </a:schemeClr>
                </a:solidFill>
                <a:latin typeface="Cambria" panose="02040503050406030204" pitchFamily="18" charset="0"/>
              </a:rPr>
              <a:t>-e </a:t>
            </a:r>
            <a:r>
              <a:rPr lang="en-US" b="1" dirty="0" smtClean="0">
                <a:solidFill>
                  <a:schemeClr val="accent6">
                    <a:lumMod val="75000"/>
                  </a:schemeClr>
                </a:solidFill>
                <a:latin typeface="Cambria" panose="02040503050406030204" pitchFamily="18" charset="0"/>
              </a:rPr>
              <a:t>Asia</a:t>
            </a:r>
            <a:endParaRPr lang="en-US" b="1" dirty="0">
              <a:solidFill>
                <a:schemeClr val="accent6">
                  <a:lumMod val="75000"/>
                </a:schemeClr>
              </a:solidFill>
              <a:latin typeface="Cambria" panose="02040503050406030204" pitchFamily="18" charset="0"/>
            </a:endParaRPr>
          </a:p>
        </p:txBody>
      </p:sp>
      <p:sp>
        <p:nvSpPr>
          <p:cNvPr id="41" name="TextBox 40"/>
          <p:cNvSpPr txBox="1"/>
          <p:nvPr/>
        </p:nvSpPr>
        <p:spPr>
          <a:xfrm>
            <a:off x="2310981" y="997668"/>
            <a:ext cx="1644958" cy="738664"/>
          </a:xfrm>
          <a:prstGeom prst="rect">
            <a:avLst/>
          </a:prstGeom>
          <a:noFill/>
        </p:spPr>
        <p:txBody>
          <a:bodyPr wrap="square" rtlCol="0">
            <a:spAutoFit/>
          </a:bodyPr>
          <a:lstStyle/>
          <a:p>
            <a:r>
              <a:rPr lang="en-US" sz="2400" b="1" dirty="0" smtClean="0">
                <a:solidFill>
                  <a:schemeClr val="accent6">
                    <a:lumMod val="75000"/>
                  </a:schemeClr>
                </a:solidFill>
                <a:latin typeface="Cambria" panose="02040503050406030204" pitchFamily="18" charset="0"/>
              </a:rPr>
              <a:t>SENSIRAN</a:t>
            </a:r>
            <a:endParaRPr lang="en-US" b="1" dirty="0">
              <a:solidFill>
                <a:schemeClr val="accent6">
                  <a:lumMod val="75000"/>
                </a:schemeClr>
              </a:solidFill>
              <a:latin typeface="Cambria" panose="02040503050406030204" pitchFamily="18" charset="0"/>
            </a:endParaRPr>
          </a:p>
          <a:p>
            <a:endParaRPr lang="en-US" dirty="0"/>
          </a:p>
        </p:txBody>
      </p:sp>
    </p:spTree>
    <p:extLst>
      <p:ext uri="{BB962C8B-B14F-4D97-AF65-F5344CB8AC3E}">
        <p14:creationId xmlns:p14="http://schemas.microsoft.com/office/powerpoint/2010/main" val="2583168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743200"/>
            <a:ext cx="3657601" cy="4191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Designed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built by integration of two devices: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Catatest</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Gas Sensor Testing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is used in for research and development of semiconductor-based gas sensors as well as for testing the catalytic performance of materials.</a:t>
            </a:r>
            <a:endParaRPr lang="en-US" sz="1600" kern="0" dirty="0">
              <a:solidFill>
                <a:srgbClr val="3F3F3F"/>
              </a:solidFill>
              <a:ea typeface="Arial"/>
              <a:cs typeface="Arial"/>
              <a:sym typeface="Arial"/>
            </a:endParaRPr>
          </a:p>
        </p:txBody>
      </p:sp>
      <p:sp>
        <p:nvSpPr>
          <p:cNvPr id="708" name="Shape 708"/>
          <p:cNvSpPr txBox="1"/>
          <p:nvPr/>
        </p:nvSpPr>
        <p:spPr>
          <a:xfrm>
            <a:off x="455612" y="2133659"/>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GSCITS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Devices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15089"/>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87628"/>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16426"/>
            <a:ext cx="3705745" cy="925692"/>
            <a:chOff x="2113657" y="4262378"/>
            <a:chExt cx="3725665" cy="694450"/>
          </a:xfrm>
        </p:grpSpPr>
        <p:sp>
          <p:nvSpPr>
            <p:cNvPr id="32" name="Shape 721"/>
            <p:cNvSpPr txBox="1"/>
            <p:nvPr/>
          </p:nvSpPr>
          <p:spPr>
            <a:xfrm>
              <a:off x="2113657" y="4495163"/>
              <a:ext cx="3725665"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3" name="Shape 722"/>
            <p:cNvSpPr txBox="1"/>
            <p:nvPr/>
          </p:nvSpPr>
          <p:spPr>
            <a:xfrm>
              <a:off x="2113658" y="4262378"/>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40000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7053"/>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12" y="337987"/>
            <a:ext cx="1555442" cy="1031780"/>
          </a:xfrm>
          <a:prstGeom prst="rect">
            <a:avLst/>
          </a:prstGeom>
        </p:spPr>
      </p:pic>
      <p:sp>
        <p:nvSpPr>
          <p:cNvPr id="6" name="TextBox 5"/>
          <p:cNvSpPr txBox="1"/>
          <p:nvPr/>
        </p:nvSpPr>
        <p:spPr>
          <a:xfrm>
            <a:off x="760412" y="1398925"/>
            <a:ext cx="3124200" cy="369332"/>
          </a:xfrm>
          <a:prstGeom prst="rect">
            <a:avLst/>
          </a:prstGeom>
          <a:noFill/>
        </p:spPr>
        <p:txBody>
          <a:bodyPr wrap="square" rtlCol="0">
            <a:spAutoFit/>
          </a:bodyPr>
          <a:lstStyle/>
          <a:p>
            <a:r>
              <a:rPr lang="en-US" b="1" dirty="0" err="1">
                <a:solidFill>
                  <a:schemeClr val="accent6">
                    <a:lumMod val="75000"/>
                  </a:schemeClr>
                </a:solidFill>
                <a:latin typeface="Cambria" panose="02040503050406030204" pitchFamily="18" charset="0"/>
              </a:rPr>
              <a:t>Towse</a:t>
            </a:r>
            <a:r>
              <a:rPr lang="en-US" b="1" dirty="0">
                <a:solidFill>
                  <a:schemeClr val="accent6">
                    <a:lumMod val="75000"/>
                  </a:schemeClr>
                </a:solidFill>
                <a:latin typeface="Cambria" panose="02040503050406030204" pitchFamily="18" charset="0"/>
              </a:rPr>
              <a:t>-e </a:t>
            </a:r>
            <a:r>
              <a:rPr lang="en-US" b="1" dirty="0" err="1">
                <a:solidFill>
                  <a:schemeClr val="accent6">
                    <a:lumMod val="75000"/>
                  </a:schemeClr>
                </a:solidFill>
                <a:latin typeface="Cambria" panose="02040503050406030204" pitchFamily="18" charset="0"/>
              </a:rPr>
              <a:t>Hesgarsazan</a:t>
            </a:r>
            <a:r>
              <a:rPr lang="en-US" b="1" dirty="0">
                <a:solidFill>
                  <a:schemeClr val="accent6">
                    <a:lumMod val="75000"/>
                  </a:schemeClr>
                </a:solidFill>
                <a:latin typeface="Cambria" panose="02040503050406030204" pitchFamily="18" charset="0"/>
              </a:rPr>
              <a:t>-e </a:t>
            </a:r>
            <a:r>
              <a:rPr lang="en-US" b="1" dirty="0" smtClean="0">
                <a:solidFill>
                  <a:schemeClr val="accent6">
                    <a:lumMod val="75000"/>
                  </a:schemeClr>
                </a:solidFill>
                <a:latin typeface="Cambria" panose="02040503050406030204" pitchFamily="18" charset="0"/>
              </a:rPr>
              <a:t>Asia</a:t>
            </a:r>
            <a:endParaRPr lang="en-US" b="1" dirty="0">
              <a:solidFill>
                <a:schemeClr val="accent6">
                  <a:lumMod val="75000"/>
                </a:schemeClr>
              </a:solidFill>
              <a:latin typeface="Cambria" panose="02040503050406030204" pitchFamily="18" charset="0"/>
            </a:endParaRPr>
          </a:p>
        </p:txBody>
      </p:sp>
      <p:pic>
        <p:nvPicPr>
          <p:cNvPr id="30" name="Picture 29"/>
          <p:cNvPicPr/>
          <p:nvPr/>
        </p:nvPicPr>
        <p:blipFill rotWithShape="1">
          <a:blip r:embed="rId4" cstate="print">
            <a:extLst>
              <a:ext uri="{28A0092B-C50C-407E-A947-70E740481C1C}">
                <a14:useLocalDpi xmlns:a14="http://schemas.microsoft.com/office/drawing/2010/main" val="0"/>
              </a:ext>
            </a:extLst>
          </a:blip>
          <a:srcRect l="20222" t="30790" r="20959" b="17573"/>
          <a:stretch/>
        </p:blipFill>
        <p:spPr bwMode="auto">
          <a:xfrm>
            <a:off x="4189412" y="-2600"/>
            <a:ext cx="4162126" cy="6860599"/>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2310981" y="997668"/>
            <a:ext cx="1644958" cy="738664"/>
          </a:xfrm>
          <a:prstGeom prst="rect">
            <a:avLst/>
          </a:prstGeom>
          <a:noFill/>
        </p:spPr>
        <p:txBody>
          <a:bodyPr wrap="square" rtlCol="0">
            <a:spAutoFit/>
          </a:bodyPr>
          <a:lstStyle/>
          <a:p>
            <a:r>
              <a:rPr lang="en-US" sz="2400" b="1" dirty="0" smtClean="0">
                <a:solidFill>
                  <a:schemeClr val="accent6">
                    <a:lumMod val="75000"/>
                  </a:schemeClr>
                </a:solidFill>
                <a:latin typeface="Cambria" panose="02040503050406030204" pitchFamily="18" charset="0"/>
              </a:rPr>
              <a:t>SENSIRAN</a:t>
            </a:r>
            <a:endParaRPr lang="en-US" b="1" dirty="0">
              <a:solidFill>
                <a:schemeClr val="accent6">
                  <a:lumMod val="75000"/>
                </a:schemeClr>
              </a:solidFill>
              <a:latin typeface="Cambria" panose="02040503050406030204" pitchFamily="18" charset="0"/>
            </a:endParaRPr>
          </a:p>
          <a:p>
            <a:endParaRPr lang="en-US" dirty="0"/>
          </a:p>
        </p:txBody>
      </p:sp>
    </p:spTree>
    <p:extLst>
      <p:ext uri="{BB962C8B-B14F-4D97-AF65-F5344CB8AC3E}">
        <p14:creationId xmlns:p14="http://schemas.microsoft.com/office/powerpoint/2010/main" val="1342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409436"/>
            <a:ext cx="4724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Load Current 12/ 80 A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Load Power: 125 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Whole Cell Voltage: 20 V</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±3 mV±3% 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reading</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Reactant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Gas Control System: All 316 SS construction (humidifiers, flow path, valves and MFC) with Swagelok fittings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Flow Control: Anode 2 SLPM and Cathode 5 SLPM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Dual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rate software controlled mass flow controllers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N2 purge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Control: Standard: Manual control, 0-30 PSIG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Controllers: cell, anode humidifier, cathode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humidifier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Suitable for PEMFC, SOFC, DAFC and AFC evaluation </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8288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Fuel Cell Test Station</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44333"/>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27000 $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0" name="Picture 29" descr="D:\Picture\1390\New Picture.JPG"/>
          <p:cNvPicPr/>
          <p:nvPr/>
        </p:nvPicPr>
        <p:blipFill>
          <a:blip r:embed="rId3" cstate="print">
            <a:duotone>
              <a:schemeClr val="accent5">
                <a:shade val="45000"/>
                <a:satMod val="135000"/>
              </a:schemeClr>
              <a:prstClr val="white"/>
            </a:duotone>
          </a:blip>
          <a:srcRect/>
          <a:stretch>
            <a:fillRect/>
          </a:stretch>
        </p:blipFill>
        <p:spPr bwMode="auto">
          <a:xfrm>
            <a:off x="684212" y="381000"/>
            <a:ext cx="2667000" cy="1114678"/>
          </a:xfrm>
          <a:prstGeom prst="rect">
            <a:avLst/>
          </a:prstGeom>
          <a:noFill/>
          <a:ln w="9525">
            <a:noFill/>
            <a:miter lim="800000"/>
            <a:headEnd/>
            <a:tailEnd/>
          </a:ln>
        </p:spPr>
      </p:pic>
      <p:pic>
        <p:nvPicPr>
          <p:cNvPr id="34" name="Picture 33"/>
          <p:cNvPicPr/>
          <p:nvPr/>
        </p:nvPicPr>
        <p:blipFill rotWithShape="1">
          <a:blip r:embed="rId4" cstate="print">
            <a:extLst>
              <a:ext uri="{28A0092B-C50C-407E-A947-70E740481C1C}">
                <a14:useLocalDpi xmlns:a14="http://schemas.microsoft.com/office/drawing/2010/main" val="0"/>
              </a:ext>
            </a:extLst>
          </a:blip>
          <a:srcRect l="61463" t="9283" b="19748"/>
          <a:stretch/>
        </p:blipFill>
        <p:spPr>
          <a:xfrm>
            <a:off x="4799012" y="4038600"/>
            <a:ext cx="3124200" cy="2667000"/>
          </a:xfrm>
          <a:prstGeom prst="rect">
            <a:avLst/>
          </a:prstGeom>
        </p:spPr>
      </p:pic>
      <p:pic>
        <p:nvPicPr>
          <p:cNvPr id="36" name="Picture 35"/>
          <p:cNvPicPr/>
          <p:nvPr/>
        </p:nvPicPr>
        <p:blipFill rotWithShape="1">
          <a:blip r:embed="rId4" cstate="print">
            <a:extLst>
              <a:ext uri="{28A0092B-C50C-407E-A947-70E740481C1C}">
                <a14:useLocalDpi xmlns:a14="http://schemas.microsoft.com/office/drawing/2010/main" val="0"/>
              </a:ext>
            </a:extLst>
          </a:blip>
          <a:srcRect r="37997"/>
          <a:stretch/>
        </p:blipFill>
        <p:spPr>
          <a:xfrm>
            <a:off x="4341812" y="1013898"/>
            <a:ext cx="3966001" cy="2881499"/>
          </a:xfrm>
          <a:prstGeom prst="rect">
            <a:avLst/>
          </a:prstGeom>
        </p:spPr>
      </p:pic>
    </p:spTree>
    <p:extLst>
      <p:ext uri="{BB962C8B-B14F-4D97-AF65-F5344CB8AC3E}">
        <p14:creationId xmlns:p14="http://schemas.microsoft.com/office/powerpoint/2010/main" val="3344983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2866636"/>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Measure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Record The 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 Materials as A Function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Humidity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media (Acidic,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Alkaline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Salty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measurement range: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30m</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30k</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measurement range: 12 V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120 V</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Resistance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0.001 m</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Ω</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Voltage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0.00001 V</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temperature: 200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oC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for conductivity cell and 120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oC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for humidifier (at 2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Computer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controlled operation using professional software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Stainless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steel line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fittings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828800"/>
            <a:ext cx="41148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Ionic and Electronic Conductivity Test System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 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2131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9281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18500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102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030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0" name="Picture 29" descr="D:\Picture\1390\New Picture.JPG"/>
          <p:cNvPicPr/>
          <p:nvPr/>
        </p:nvPicPr>
        <p:blipFill>
          <a:blip r:embed="rId3" cstate="print">
            <a:duotone>
              <a:schemeClr val="accent5">
                <a:shade val="45000"/>
                <a:satMod val="135000"/>
              </a:schemeClr>
              <a:prstClr val="white"/>
            </a:duotone>
          </a:blip>
          <a:srcRect/>
          <a:stretch>
            <a:fillRect/>
          </a:stretch>
        </p:blipFill>
        <p:spPr bwMode="auto">
          <a:xfrm>
            <a:off x="684212" y="381000"/>
            <a:ext cx="2667000" cy="1114678"/>
          </a:xfrm>
          <a:prstGeom prst="rect">
            <a:avLst/>
          </a:prstGeom>
          <a:noFill/>
          <a:ln w="9525">
            <a:noFill/>
            <a:miter lim="800000"/>
            <a:headEnd/>
            <a:tailEnd/>
          </a:ln>
        </p:spPr>
      </p:pic>
      <p:pic>
        <p:nvPicPr>
          <p:cNvPr id="29" name="Picture 28" descr="20170117_105312.jpg"/>
          <p:cNvPicPr/>
          <p:nvPr/>
        </p:nvPicPr>
        <p:blipFill>
          <a:blip r:embed="rId4" cstate="print">
            <a:lum bright="20000" contrast="-20000"/>
          </a:blip>
          <a:stretch>
            <a:fillRect/>
          </a:stretch>
        </p:blipFill>
        <p:spPr>
          <a:xfrm>
            <a:off x="4570411" y="2291083"/>
            <a:ext cx="3886201" cy="24333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9580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Biotech Products</a:t>
            </a:r>
            <a:endParaRPr lang="en-US" dirty="0"/>
          </a:p>
        </p:txBody>
      </p:sp>
    </p:spTree>
    <p:extLst>
      <p:ext uri="{BB962C8B-B14F-4D97-AF65-F5344CB8AC3E}">
        <p14:creationId xmlns:p14="http://schemas.microsoft.com/office/powerpoint/2010/main" val="82659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30657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Extraction and Purification KIT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Taq</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DNA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Polymerase</a:t>
            </a:r>
            <a:endParaRPr lang="fa-IR" sz="1550" kern="0" dirty="0">
              <a:solidFill>
                <a:srgbClr val="3F3F3F"/>
              </a:solidFill>
              <a:ea typeface="Arial"/>
              <a:cs typeface="Arial"/>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Detection KIT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Cloning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KIT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PCR &amp; Real Time PCR Master Mix</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Protein Marker &amp; DNA Ladder</a:t>
            </a: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FastDigest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Enzymes</a:t>
            </a:r>
          </a:p>
          <a:p>
            <a:pPr marL="285750" indent="-285750" defTabSz="1218895">
              <a:buFont typeface="Arial" panose="020B0604020202020204" pitchFamily="34" charset="0"/>
              <a:buChar char="•"/>
            </a:pP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122351"/>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Detection </a:t>
            </a:r>
            <a:r>
              <a:rPr lang="en-US" sz="2400" b="1" kern="0" dirty="0" smtClean="0">
                <a:solidFill>
                  <a:srgbClr val="3F3F3F"/>
                </a:solidFill>
                <a:ea typeface="Arial"/>
                <a:cs typeface="Arial"/>
                <a:sym typeface="Arial"/>
              </a:rPr>
              <a:t>Kits</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 for each type of Kit)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9050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401300"/>
            <a:ext cx="3781944" cy="897784"/>
            <a:chOff x="2113657" y="4283315"/>
            <a:chExt cx="3967190" cy="673513"/>
          </a:xfrm>
        </p:grpSpPr>
        <p:sp>
          <p:nvSpPr>
            <p:cNvPr id="718" name="Shape 718"/>
            <p:cNvSpPr txBox="1"/>
            <p:nvPr/>
          </p:nvSpPr>
          <p:spPr>
            <a:xfrm>
              <a:off x="2113657" y="4495163"/>
              <a:ext cx="3967190"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a:t>
              </a:r>
              <a:r>
                <a:rPr lang="en-US" sz="1600" kern="0" dirty="0" smtClean="0">
                  <a:solidFill>
                    <a:srgbClr val="595959"/>
                  </a:solidFill>
                  <a:latin typeface="Times New Roman" panose="02020603050405020304" pitchFamily="18" charset="0"/>
                  <a:ea typeface="Arial"/>
                  <a:cs typeface="Times New Roman" panose="02020603050405020304" pitchFamily="18" charset="0"/>
                </a:rPr>
                <a:t>Kits </a:t>
              </a:r>
              <a:r>
                <a:rPr lang="en-US" sz="1600" kern="0" dirty="0">
                  <a:solidFill>
                    <a:srgbClr val="595959"/>
                  </a:solidFill>
                  <a:latin typeface="Times New Roman" panose="02020603050405020304" pitchFamily="18" charset="0"/>
                  <a:ea typeface="Arial"/>
                  <a:cs typeface="Times New Roman" panose="02020603050405020304" pitchFamily="18" charset="0"/>
                </a:rPr>
                <a:t>are successfully tested in the DNA purification and amplification reaction </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343400"/>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13485</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9001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932064"/>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 – 199 USD (Depends on different type of Kits</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102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1" y="3687726"/>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44639"/>
          <a:stretch/>
        </p:blipFill>
        <p:spPr>
          <a:xfrm>
            <a:off x="451397" y="304801"/>
            <a:ext cx="2442616" cy="1447799"/>
          </a:xfrm>
          <a:prstGeom prst="rect">
            <a:avLst/>
          </a:prstGeom>
        </p:spPr>
      </p:pic>
      <p:pic>
        <p:nvPicPr>
          <p:cNvPr id="23" name="Picture 22" descr="Y:\تبلیغات\تصاویر\photo_2017-09-27_13-55-44.jpg"/>
          <p:cNvPicPr/>
          <p:nvPr/>
        </p:nvPicPr>
        <p:blipFill rotWithShape="1">
          <a:blip r:embed="rId4" cstate="print">
            <a:extLst>
              <a:ext uri="{28A0092B-C50C-407E-A947-70E740481C1C}">
                <a14:useLocalDpi xmlns:a14="http://schemas.microsoft.com/office/drawing/2010/main" val="0"/>
              </a:ext>
            </a:extLst>
          </a:blip>
          <a:srcRect b="24453"/>
          <a:stretch/>
        </p:blipFill>
        <p:spPr bwMode="auto">
          <a:xfrm>
            <a:off x="4142227" y="1385056"/>
            <a:ext cx="4038600" cy="1835955"/>
          </a:xfrm>
          <a:prstGeom prst="rect">
            <a:avLst/>
          </a:prstGeom>
          <a:noFill/>
          <a:ln>
            <a:noFill/>
          </a:ln>
        </p:spPr>
      </p:pic>
      <p:pic>
        <p:nvPicPr>
          <p:cNvPr id="25" name="Picture 24" descr="Y:\تبلیغات\تصاویر\photo_2017-09-27_13-55-27.jpg"/>
          <p:cNvPicPr/>
          <p:nvPr/>
        </p:nvPicPr>
        <p:blipFill rotWithShape="1">
          <a:blip r:embed="rId5" cstate="print">
            <a:extLst>
              <a:ext uri="{28A0092B-C50C-407E-A947-70E740481C1C}">
                <a14:useLocalDpi xmlns:a14="http://schemas.microsoft.com/office/drawing/2010/main" val="0"/>
              </a:ext>
            </a:extLst>
          </a:blip>
          <a:srcRect t="3099" b="24226"/>
          <a:stretch/>
        </p:blipFill>
        <p:spPr bwMode="auto">
          <a:xfrm>
            <a:off x="4142227" y="3657600"/>
            <a:ext cx="4038600" cy="1828800"/>
          </a:xfrm>
          <a:prstGeom prst="rect">
            <a:avLst/>
          </a:prstGeom>
          <a:noFill/>
          <a:ln>
            <a:noFill/>
          </a:ln>
        </p:spPr>
      </p:pic>
    </p:spTree>
    <p:extLst>
      <p:ext uri="{BB962C8B-B14F-4D97-AF65-F5344CB8AC3E}">
        <p14:creationId xmlns:p14="http://schemas.microsoft.com/office/powerpoint/2010/main" val="19436338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The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first homemade product for molecular genetic diagnosis of Aneuploidies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Lower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price in comparison with the same other products while the results have  the same quality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IVD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certification approved </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Rapid Detection of Numerical Aneuploidies ( molecular Genetics) of Chromosomes 21, 18, 13, X and Y (QF-PCR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22351"/>
            <a:ext cx="35814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AneuQuick</a:t>
            </a:r>
            <a:r>
              <a:rPr lang="en-US" sz="2400" b="1" kern="0" dirty="0">
                <a:solidFill>
                  <a:srgbClr val="3F3F3F"/>
                </a:solidFill>
                <a:ea typeface="Arial"/>
                <a:cs typeface="Arial"/>
              </a:rPr>
              <a:t>™ kit (IVD)</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13485</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9001</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44" t="4630" r="3888" b="20704"/>
          <a:stretch/>
        </p:blipFill>
        <p:spPr>
          <a:xfrm>
            <a:off x="531810" y="304799"/>
            <a:ext cx="2057402" cy="1568825"/>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595" t="3070" r="2935"/>
          <a:stretch/>
        </p:blipFill>
        <p:spPr>
          <a:xfrm>
            <a:off x="4208699" y="4538495"/>
            <a:ext cx="3810001" cy="2318704"/>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6682" t="8148" r="20021" b="1482"/>
          <a:stretch/>
        </p:blipFill>
        <p:spPr>
          <a:xfrm>
            <a:off x="4208698" y="-52481"/>
            <a:ext cx="3810002" cy="4606987"/>
          </a:xfrm>
          <a:prstGeom prst="rect">
            <a:avLst/>
          </a:prstGeom>
        </p:spPr>
      </p:pic>
    </p:spTree>
    <p:extLst>
      <p:ext uri="{BB962C8B-B14F-4D97-AF65-F5344CB8AC3E}">
        <p14:creationId xmlns:p14="http://schemas.microsoft.com/office/powerpoint/2010/main" val="4153388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Dengue</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Syphilis</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Fasciola Hepatica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IgA</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H.pylori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Hydatid Cyst (Echinococcus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Brucella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Brucella IgM</a:t>
            </a:r>
          </a:p>
        </p:txBody>
      </p:sp>
      <p:sp>
        <p:nvSpPr>
          <p:cNvPr id="708" name="Shape 708"/>
          <p:cNvSpPr txBox="1"/>
          <p:nvPr/>
        </p:nvSpPr>
        <p:spPr>
          <a:xfrm>
            <a:off x="531811" y="2438459"/>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Infectious Disease</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49.00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581121"/>
            <a:ext cx="1628977" cy="1400079"/>
          </a:xfrm>
          <a:prstGeom prst="rect">
            <a:avLst/>
          </a:prstGeom>
        </p:spPr>
      </p:pic>
      <p:pic>
        <p:nvPicPr>
          <p:cNvPr id="29" name="Picture 28" descr="HPG"/>
          <p:cNvPicPr/>
          <p:nvPr/>
        </p:nvPicPr>
        <p:blipFill>
          <a:blip r:embed="rId4">
            <a:extLst>
              <a:ext uri="{28A0092B-C50C-407E-A947-70E740481C1C}">
                <a14:useLocalDpi xmlns:a14="http://schemas.microsoft.com/office/drawing/2010/main" val="0"/>
              </a:ext>
            </a:extLst>
          </a:blip>
          <a:srcRect/>
          <a:stretch>
            <a:fillRect/>
          </a:stretch>
        </p:blipFill>
        <p:spPr bwMode="auto">
          <a:xfrm>
            <a:off x="4037011" y="2438400"/>
            <a:ext cx="4109498" cy="24968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3" name="Shape 720"/>
          <p:cNvGrpSpPr/>
          <p:nvPr/>
        </p:nvGrpSpPr>
        <p:grpSpPr>
          <a:xfrm>
            <a:off x="8560867" y="4261751"/>
            <a:ext cx="3627958" cy="897784"/>
            <a:chOff x="2113657" y="4283314"/>
            <a:chExt cx="3647460" cy="673513"/>
          </a:xfrm>
        </p:grpSpPr>
        <p:sp>
          <p:nvSpPr>
            <p:cNvPr id="25"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4017409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30410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Input Voltage: 190∼245 VAC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Input Frequency: 50∼60 Hz</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 Supply Current: 3.8 A</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Main Fuses: 2×4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Weight: 10 Kg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Dimensions: 40×48×16 Cm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Accordance with IEC601-1(2005), IEC601-2-2(2006)</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Type of Output: CF</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HF Leakage Current: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Monopolar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&lt;100 mA,</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Single Fault Condition&lt;50 </a:t>
            </a:r>
            <a:r>
              <a:rPr lang="el-GR" sz="1600" kern="0" dirty="0" smtClean="0">
                <a:solidFill>
                  <a:srgbClr val="3F3F3F"/>
                </a:solidFill>
                <a:latin typeface="Times New Roman" panose="02020603050405020304" pitchFamily="18" charset="0"/>
                <a:ea typeface="Arial"/>
                <a:cs typeface="Times New Roman" panose="02020603050405020304" pitchFamily="18" charset="0"/>
                <a:sym typeface="Arial"/>
              </a:rPr>
              <a:t>μ</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Protection Class: I</a:t>
            </a:r>
          </a:p>
          <a:p>
            <a:pPr marL="285750" indent="-285750" defTabSz="1218895">
              <a:buFont typeface="Arial" panose="020B0604020202020204" pitchFamily="34" charset="0"/>
              <a:buChar char="•"/>
            </a:pPr>
            <a:r>
              <a:rPr lang="en-US" altLang="zh-CN" sz="1600" kern="0" dirty="0">
                <a:solidFill>
                  <a:srgbClr val="3F3F3F"/>
                </a:solidFill>
                <a:latin typeface="Times New Roman" panose="02020603050405020304" pitchFamily="18" charset="0"/>
                <a:ea typeface="Arial"/>
                <a:cs typeface="Times New Roman" panose="02020603050405020304" pitchFamily="18" charset="0"/>
                <a:sym typeface="Arial"/>
              </a:rPr>
              <a:t>Sink Current&lt;500 </a:t>
            </a:r>
            <a:r>
              <a:rPr lang="el-GR" altLang="zh-CN" sz="1600" kern="0" dirty="0">
                <a:solidFill>
                  <a:srgbClr val="3F3F3F"/>
                </a:solidFill>
                <a:latin typeface="Times New Roman" panose="02020603050405020304" pitchFamily="18" charset="0"/>
                <a:ea typeface="Arial"/>
                <a:cs typeface="Times New Roman" panose="02020603050405020304" pitchFamily="18" charset="0"/>
                <a:sym typeface="Arial"/>
              </a:rPr>
              <a:t>μ</a:t>
            </a:r>
            <a:r>
              <a:rPr lang="en-US" altLang="zh-CN" sz="1600" kern="0" dirty="0">
                <a:solidFill>
                  <a:srgbClr val="3F3F3F"/>
                </a:solidFill>
                <a:latin typeface="Times New Roman" panose="02020603050405020304" pitchFamily="18" charset="0"/>
                <a:ea typeface="Arial"/>
                <a:cs typeface="Times New Roman" panose="02020603050405020304" pitchFamily="18" charset="0"/>
                <a:sym typeface="Arial"/>
              </a:rPr>
              <a:t>A</a:t>
            </a:r>
            <a:endParaRPr lang="en-US" sz="1600" kern="0" dirty="0">
              <a:solidFill>
                <a:srgbClr val="3F3F3F"/>
              </a:solidFill>
              <a:ea typeface="Arial"/>
              <a:cs typeface="Arial"/>
              <a:sym typeface="Arial"/>
            </a:endParaRPr>
          </a:p>
        </p:txBody>
      </p:sp>
      <p:sp>
        <p:nvSpPr>
          <p:cNvPr id="708" name="Shape 708"/>
          <p:cNvSpPr txBox="1"/>
          <p:nvPr/>
        </p:nvSpPr>
        <p:spPr>
          <a:xfrm>
            <a:off x="566459" y="2214711"/>
            <a:ext cx="3352800" cy="533341"/>
          </a:xfrm>
          <a:prstGeom prst="rect">
            <a:avLst/>
          </a:prstGeom>
          <a:noFill/>
          <a:ln>
            <a:noFill/>
          </a:ln>
        </p:spPr>
        <p:txBody>
          <a:bodyPr wrap="square" lIns="121868" tIns="60917" rIns="121868" bIns="60917" anchor="t" anchorCtr="0">
            <a:noAutofit/>
          </a:bodyPr>
          <a:lstStyle/>
          <a:p>
            <a:pPr algn="ctr" defTabSz="1218895"/>
            <a:r>
              <a:rPr lang="zh-CN" altLang="en-US" sz="2400" b="1" kern="0" dirty="0" smtClean="0">
                <a:solidFill>
                  <a:srgbClr val="3F3F3F"/>
                </a:solidFill>
                <a:latin typeface="Arial"/>
                <a:ea typeface="Arial"/>
                <a:cs typeface="Arial"/>
                <a:sym typeface="Arial"/>
              </a:rPr>
              <a:t>智能电外科</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9310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Units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dirty="0" smtClean="0">
                  <a:latin typeface="Times New Roman" panose="02020603050405020304" pitchFamily="18" charset="0"/>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253608" cy="897780"/>
            <a:chOff x="2113657" y="4283315"/>
            <a:chExt cx="3647460" cy="673510"/>
          </a:xfrm>
        </p:grpSpPr>
        <p:sp>
          <p:nvSpPr>
            <p:cNvPr id="718" name="Shape 718"/>
            <p:cNvSpPr txBox="1"/>
            <p:nvPr/>
          </p:nvSpPr>
          <p:spPr>
            <a:xfrm>
              <a:off x="2113657" y="4495161"/>
              <a:ext cx="3647459" cy="4616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year Guarantee</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year  after sale services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131415"/>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ISO9001 2008 (BRS)</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ISO13485 2003 (BRS</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Iran ministry of health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0" name="Picture 19"/>
          <p:cNvPicPr/>
          <p:nvPr/>
        </p:nvPicPr>
        <p:blipFill rotWithShape="1">
          <a:blip r:embed="rId3" cstate="print">
            <a:extLst>
              <a:ext uri="{28A0092B-C50C-407E-A947-70E740481C1C}">
                <a14:useLocalDpi xmlns:a14="http://schemas.microsoft.com/office/drawing/2010/main" val="0"/>
              </a:ext>
            </a:extLst>
          </a:blip>
          <a:srcRect l="23128" t="18595" r="22800" b="12448"/>
          <a:stretch/>
        </p:blipFill>
        <p:spPr bwMode="auto">
          <a:xfrm>
            <a:off x="4078803" y="0"/>
            <a:ext cx="4031217" cy="6858000"/>
          </a:xfrm>
          <a:prstGeom prst="rect">
            <a:avLst/>
          </a:prstGeom>
          <a:ln>
            <a:noFill/>
          </a:ln>
          <a:extLst>
            <a:ext uri="{53640926-AAD7-44D8-BBD7-CCE9431645EC}">
              <a14:shadowObscured xmlns:a14="http://schemas.microsoft.com/office/drawing/2010/main"/>
            </a:ext>
          </a:extLst>
        </p:spPr>
      </p:pic>
      <p:pic>
        <p:nvPicPr>
          <p:cNvPr id="24" name="Picture 23"/>
          <p:cNvPicPr/>
          <p:nvPr/>
        </p:nvPicPr>
        <p:blipFill>
          <a:blip r:embed="rId4">
            <a:extLst>
              <a:ext uri="{28A0092B-C50C-407E-A947-70E740481C1C}">
                <a14:useLocalDpi xmlns:a14="http://schemas.microsoft.com/office/drawing/2010/main" val="0"/>
              </a:ext>
            </a:extLst>
          </a:blip>
          <a:stretch>
            <a:fillRect/>
          </a:stretch>
        </p:blipFill>
        <p:spPr>
          <a:xfrm>
            <a:off x="455612" y="686435"/>
            <a:ext cx="3304103" cy="1012864"/>
          </a:xfrm>
          <a:prstGeom prst="rect">
            <a:avLst/>
          </a:prstGeom>
        </p:spPr>
      </p:pic>
      <p:sp>
        <p:nvSpPr>
          <p:cNvPr id="30" name="Shape 451"/>
          <p:cNvSpPr/>
          <p:nvPr/>
        </p:nvSpPr>
        <p:spPr>
          <a:xfrm rot="1795255">
            <a:off x="8958484" y="3719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3500$-5500$</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3"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5" name="Shape 450"/>
          <p:cNvSpPr/>
          <p:nvPr/>
        </p:nvSpPr>
        <p:spPr>
          <a:xfrm>
            <a:off x="8841213" y="3549682"/>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33899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Toxoplasma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Toxoplasma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Rubella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Rubella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CMV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CMV IgM</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HSV 1,2 IgG</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HSV 1,2 IgM </a:t>
            </a:r>
          </a:p>
        </p:txBody>
      </p:sp>
      <p:sp>
        <p:nvSpPr>
          <p:cNvPr id="708" name="Shape 708"/>
          <p:cNvSpPr txBox="1"/>
          <p:nvPr/>
        </p:nvSpPr>
        <p:spPr>
          <a:xfrm>
            <a:off x="531811" y="24384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TORCH Panel</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581121"/>
            <a:ext cx="1628977" cy="1400079"/>
          </a:xfrm>
          <a:prstGeom prst="rect">
            <a:avLst/>
          </a:prstGeom>
        </p:spPr>
      </p:pic>
      <p:pic>
        <p:nvPicPr>
          <p:cNvPr id="23" name="Picture 22" descr="C:\Users\setareh.j\Desktop\cmv G.t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7412" y="2057400"/>
            <a:ext cx="4800600" cy="3255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5"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775082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561777"/>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HbA1c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HDL-C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LDL-C</a:t>
            </a:r>
          </a:p>
          <a:p>
            <a:pPr marL="285750" indent="-285750" defTabSz="1218895">
              <a:buFont typeface="Arial" panose="020B0604020202020204" pitchFamily="34" charset="0"/>
              <a:buChar char="•"/>
            </a:pPr>
            <a:r>
              <a:rPr lang="nn-NO" sz="1600" kern="0" dirty="0">
                <a:solidFill>
                  <a:srgbClr val="3F3F3F"/>
                </a:solidFill>
                <a:latin typeface="Times New Roman" panose="02020603050405020304" pitchFamily="18" charset="0"/>
                <a:ea typeface="Arial"/>
                <a:cs typeface="Times New Roman" panose="02020603050405020304" pitchFamily="18" charset="0"/>
                <a:sym typeface="Arial"/>
              </a:rPr>
              <a:t>TIBC</a:t>
            </a:r>
          </a:p>
        </p:txBody>
      </p:sp>
      <p:sp>
        <p:nvSpPr>
          <p:cNvPr id="708" name="Shape 708"/>
          <p:cNvSpPr txBox="1"/>
          <p:nvPr/>
        </p:nvSpPr>
        <p:spPr>
          <a:xfrm>
            <a:off x="531811" y="20574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Biochemistry Panel</a:t>
            </a:r>
            <a:endParaRPr lang="en" sz="1333" b="1" kern="0" dirty="0">
              <a:solidFill>
                <a:srgbClr val="3F3F3F"/>
              </a:solidFil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222.00 USD</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65.00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p>
            <a:p>
              <a:pPr marL="285750" indent="-285750" defTabSz="1218895">
                <a:buFont typeface="Arial" panose="020B0604020202020204" pitchFamily="34" charset="0"/>
                <a:buChar char="•"/>
              </a:pP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1" name="Shape 707"/>
          <p:cNvSpPr txBox="1"/>
          <p:nvPr/>
        </p:nvSpPr>
        <p:spPr>
          <a:xfrm>
            <a:off x="455611" y="4976682"/>
            <a:ext cx="3505200" cy="2109918"/>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HIV 1,2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HIV 1,2 4th generation </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HCV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HBs Ab</a:t>
            </a:r>
          </a:p>
          <a:p>
            <a:pPr marL="285750" indent="-285750" defTabSz="1218895">
              <a:buFont typeface="Arial" panose="020B0604020202020204" pitchFamily="34" charset="0"/>
              <a:buChar char="•"/>
            </a:pPr>
            <a:r>
              <a:rPr lang="de-DE" sz="1600" kern="0" dirty="0">
                <a:solidFill>
                  <a:srgbClr val="3F3F3F"/>
                </a:solidFill>
                <a:latin typeface="Times New Roman" panose="02020603050405020304" pitchFamily="18" charset="0"/>
                <a:ea typeface="Arial"/>
                <a:cs typeface="Times New Roman" panose="02020603050405020304" pitchFamily="18" charset="0"/>
                <a:sym typeface="Arial"/>
              </a:rPr>
              <a:t>HBs Ag</a:t>
            </a:r>
          </a:p>
        </p:txBody>
      </p:sp>
      <p:sp>
        <p:nvSpPr>
          <p:cNvPr id="32" name="Shape 708"/>
          <p:cNvSpPr txBox="1"/>
          <p:nvPr/>
        </p:nvSpPr>
        <p:spPr>
          <a:xfrm>
            <a:off x="531810" y="4367141"/>
            <a:ext cx="34290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HIV &amp; hepatitis Panel</a:t>
            </a:r>
            <a:endParaRPr lang="en" sz="1333" b="1" kern="0" dirty="0">
              <a:solidFill>
                <a:srgbClr val="3F3F3F"/>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471" b="19512"/>
          <a:stretch/>
        </p:blipFill>
        <p:spPr>
          <a:xfrm>
            <a:off x="608012" y="381000"/>
            <a:ext cx="1628977" cy="1400079"/>
          </a:xfrm>
          <a:prstGeom prst="rect">
            <a:avLst/>
          </a:prstGeom>
        </p:spPr>
      </p:pic>
      <p:pic>
        <p:nvPicPr>
          <p:cNvPr id="28" name="Picture 27" descr="images_product_87_HbA1C(80)-bf"/>
          <p:cNvPicPr/>
          <p:nvPr/>
        </p:nvPicPr>
        <p:blipFill>
          <a:blip r:embed="rId4">
            <a:extLst>
              <a:ext uri="{28A0092B-C50C-407E-A947-70E740481C1C}">
                <a14:useLocalDpi xmlns:a14="http://schemas.microsoft.com/office/drawing/2010/main" val="0"/>
              </a:ext>
            </a:extLst>
          </a:blip>
          <a:srcRect/>
          <a:stretch>
            <a:fillRect/>
          </a:stretch>
        </p:blipFill>
        <p:spPr bwMode="auto">
          <a:xfrm>
            <a:off x="3960811" y="1219200"/>
            <a:ext cx="4276726" cy="2571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descr="images_product_23_HIV-4th-bf"/>
          <p:cNvPicPr/>
          <p:nvPr/>
        </p:nvPicPr>
        <p:blipFill>
          <a:blip r:embed="rId5">
            <a:extLst>
              <a:ext uri="{28A0092B-C50C-407E-A947-70E740481C1C}">
                <a14:useLocalDpi xmlns:a14="http://schemas.microsoft.com/office/drawing/2010/main" val="0"/>
              </a:ext>
            </a:extLst>
          </a:blip>
          <a:srcRect/>
          <a:stretch>
            <a:fillRect/>
          </a:stretch>
        </p:blipFill>
        <p:spPr bwMode="auto">
          <a:xfrm>
            <a:off x="3953968" y="4191000"/>
            <a:ext cx="4283569" cy="2419350"/>
          </a:xfrm>
          <a:prstGeom prst="round2DiagRect">
            <a:avLst>
              <a:gd name="adj1" fmla="val 0"/>
              <a:gd name="adj2" fmla="val 16508"/>
            </a:avLst>
          </a:prstGeom>
          <a:ln w="88900" cap="sq">
            <a:solidFill>
              <a:srgbClr val="FFFFFF"/>
            </a:solidFill>
            <a:miter lim="800000"/>
          </a:ln>
          <a:effectLst>
            <a:outerShdw blurRad="254000" algn="tl" rotWithShape="0">
              <a:srgbClr val="000000">
                <a:alpha val="43000"/>
              </a:srgbClr>
            </a:outerShdw>
          </a:effectLst>
        </p:spPr>
      </p:pic>
      <p:grpSp>
        <p:nvGrpSpPr>
          <p:cNvPr id="25"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0446684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514600"/>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PSA</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Free PSA </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AFP</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CEA</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CA 19-9</a:t>
            </a:r>
          </a:p>
          <a:p>
            <a:pPr marL="285750" indent="-285750" defTabSz="1218895">
              <a:buFont typeface="Arial" panose="020B0604020202020204" pitchFamily="34" charset="0"/>
              <a:buChar char="•"/>
            </a:pPr>
            <a:r>
              <a:rPr lang="nn-NO" sz="1600" kern="0" dirty="0" smtClean="0">
                <a:solidFill>
                  <a:srgbClr val="3F3F3F"/>
                </a:solidFill>
                <a:latin typeface="Times New Roman" panose="02020603050405020304" pitchFamily="18" charset="0"/>
                <a:ea typeface="Arial"/>
                <a:cs typeface="Times New Roman" panose="02020603050405020304" pitchFamily="18" charset="0"/>
                <a:sym typeface="Arial"/>
              </a:rPr>
              <a:t>CA 125 </a:t>
            </a:r>
            <a:endParaRPr lang="nn-NO"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1" y="1981200"/>
            <a:ext cx="351577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Tumor Markers Panel</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1007215"/>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Kits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4481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07816"/>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53.00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285952"/>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7338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5" name="Picture 24" descr="C:\Users\setareh.j\Desktop\_DSC000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7584" y="1160737"/>
            <a:ext cx="4098925" cy="25730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6" name="Picture 25" descr="images_product_1_g6pd-bf"/>
          <p:cNvPicPr/>
          <p:nvPr/>
        </p:nvPicPr>
        <p:blipFill>
          <a:blip r:embed="rId4">
            <a:extLst>
              <a:ext uri="{28A0092B-C50C-407E-A947-70E740481C1C}">
                <a14:useLocalDpi xmlns:a14="http://schemas.microsoft.com/office/drawing/2010/main" val="0"/>
              </a:ext>
            </a:extLst>
          </a:blip>
          <a:srcRect/>
          <a:stretch>
            <a:fillRect/>
          </a:stretch>
        </p:blipFill>
        <p:spPr bwMode="auto">
          <a:xfrm>
            <a:off x="4047585" y="4181226"/>
            <a:ext cx="4098924" cy="2419350"/>
          </a:xfrm>
          <a:prstGeom prst="round2DiagRect">
            <a:avLst>
              <a:gd name="adj1" fmla="val 159"/>
              <a:gd name="adj2" fmla="val 19984"/>
            </a:avLst>
          </a:prstGeom>
          <a:ln w="88900" cap="sq">
            <a:solidFill>
              <a:srgbClr val="FFFFFF"/>
            </a:solidFill>
            <a:miter lim="800000"/>
          </a:ln>
          <a:effectLst>
            <a:outerShdw blurRad="254000" algn="tl" rotWithShape="0">
              <a:srgbClr val="000000">
                <a:alpha val="43000"/>
              </a:srgbClr>
            </a:outerShdw>
          </a:effectLst>
        </p:spPr>
      </p:pic>
      <p:sp>
        <p:nvSpPr>
          <p:cNvPr id="31" name="Shape 707"/>
          <p:cNvSpPr txBox="1"/>
          <p:nvPr/>
        </p:nvSpPr>
        <p:spPr>
          <a:xfrm>
            <a:off x="455611" y="5334000"/>
            <a:ext cx="3505200" cy="2109918"/>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G6PD</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Neo-TSH</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Neo-PKU</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Neo-</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Galactosemia</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32" name="Shape 708"/>
          <p:cNvSpPr txBox="1"/>
          <p:nvPr/>
        </p:nvSpPr>
        <p:spPr>
          <a:xfrm>
            <a:off x="531810" y="4419659"/>
            <a:ext cx="291179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Neonatal Screening Panel</a:t>
            </a:r>
            <a:endParaRPr lang="en" sz="1333" b="1" kern="0" dirty="0">
              <a:solidFill>
                <a:srgbClr val="3F3F3F"/>
              </a:solidFill>
              <a:latin typeface="Arial"/>
              <a:ea typeface="Arial"/>
              <a:cs typeface="Arial"/>
              <a:sym typeface="Arial"/>
            </a:endParaRPr>
          </a:p>
        </p:txBody>
      </p:sp>
      <p:sp>
        <p:nvSpPr>
          <p:cNvPr id="34" name="Shape 715"/>
          <p:cNvSpPr/>
          <p:nvPr/>
        </p:nvSpPr>
        <p:spPr>
          <a:xfrm>
            <a:off x="8913812" y="20349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5" name="Shape 717"/>
          <p:cNvGrpSpPr/>
          <p:nvPr/>
        </p:nvGrpSpPr>
        <p:grpSpPr>
          <a:xfrm>
            <a:off x="8560868" y="2531216"/>
            <a:ext cx="3705744" cy="897784"/>
            <a:chOff x="2113657" y="4283315"/>
            <a:chExt cx="3887257" cy="673513"/>
          </a:xfrm>
        </p:grpSpPr>
        <p:sp>
          <p:nvSpPr>
            <p:cNvPr id="3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All components of the Kits are successfully </a:t>
              </a:r>
              <a:r>
                <a:rPr lang="en-US" sz="1600" kern="0" dirty="0" smtClean="0">
                  <a:solidFill>
                    <a:srgbClr val="595959"/>
                  </a:solidFill>
                  <a:latin typeface="Times New Roman" panose="02020603050405020304" pitchFamily="18" charset="0"/>
                  <a:ea typeface="Arial"/>
                  <a:cs typeface="Times New Roman" panose="02020603050405020304" pitchFamily="18" charset="0"/>
                </a:rPr>
                <a:t>tested</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26471" b="19512"/>
          <a:stretch/>
        </p:blipFill>
        <p:spPr>
          <a:xfrm>
            <a:off x="608012" y="314515"/>
            <a:ext cx="1628977" cy="1400079"/>
          </a:xfrm>
          <a:prstGeom prst="rect">
            <a:avLst/>
          </a:prstGeom>
        </p:spPr>
      </p:pic>
      <p:grpSp>
        <p:nvGrpSpPr>
          <p:cNvPr id="28" name="Shape 720"/>
          <p:cNvGrpSpPr/>
          <p:nvPr/>
        </p:nvGrpSpPr>
        <p:grpSpPr>
          <a:xfrm>
            <a:off x="8560867" y="4261751"/>
            <a:ext cx="3627958" cy="897784"/>
            <a:chOff x="2113657" y="4283314"/>
            <a:chExt cx="3647460" cy="673513"/>
          </a:xfrm>
        </p:grpSpPr>
        <p:sp>
          <p:nvSpPr>
            <p:cNvPr id="29"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073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2209800"/>
            <a:ext cx="8229600" cy="2895600"/>
          </a:xfrm>
        </p:spPr>
        <p:txBody>
          <a:bodyPr/>
          <a:lstStyle/>
          <a:p>
            <a:r>
              <a:rPr lang="en-US" dirty="0"/>
              <a:t>Drug &amp; </a:t>
            </a:r>
            <a:r>
              <a:rPr lang="en-US" dirty="0" smtClean="0"/>
              <a:t>Healthcare Products</a:t>
            </a:r>
            <a:endParaRPr lang="en-US" dirty="0"/>
          </a:p>
        </p:txBody>
      </p:sp>
    </p:spTree>
    <p:extLst>
      <p:ext uri="{BB962C8B-B14F-4D97-AF65-F5344CB8AC3E}">
        <p14:creationId xmlns:p14="http://schemas.microsoft.com/office/powerpoint/2010/main" val="60083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Aid in cardiovascular health and reduction of coronary heart disease risk; Adjuvant treatment for reduction of blood lipids; Antioxidant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60 Soft capsules - 1000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Flaxseed oil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Linum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usitatissimum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Unless otherwise instructed by the physician, take 1 soft capsule with your meal, 3 times per day.</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Flaxseed Oil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7.36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5" name="Picture 24" descr="http://www.herbemarket.com/image/cache/Product/barij%20essence/Flaxseed%20Oil%20Soft%20Capsule-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646612" y="1905538"/>
            <a:ext cx="3773351" cy="3961862"/>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34295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Analgesic; Alleviation of musculoskeletal pain; Anti-inflammatory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- 250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Essential oil of lavender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Lavandula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angustifolia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Essential oil of eucalyptus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Ecalyptus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spp.); Essential oil of rosemary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Rosmarinus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officinalis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Essential oil of peppermint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Mentha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pipperita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3 times per day, apply a thin layer of the product to the affected area.</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Aromix</a:t>
            </a:r>
            <a:r>
              <a:rPr lang="en-US" sz="2400" b="1" kern="0" dirty="0" smtClean="0">
                <a:solidFill>
                  <a:srgbClr val="3F3F3F"/>
                </a:solidFill>
                <a:ea typeface="Arial"/>
                <a:cs typeface="Arial"/>
              </a:rPr>
              <a:t> Topical </a:t>
            </a:r>
            <a:r>
              <a:rPr lang="en-US" sz="2400" b="1" kern="0" dirty="0">
                <a:solidFill>
                  <a:srgbClr val="3F3F3F"/>
                </a:solidFill>
                <a:ea typeface="Arial"/>
                <a:cs typeface="Arial"/>
              </a:rPr>
              <a:t>Gel</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Aromix%20Topical%20Gel-500x500.jpg"/>
          <p:cNvPicPr/>
          <p:nvPr/>
        </p:nvPicPr>
        <p:blipFill rotWithShape="1">
          <a:blip r:embed="rId4">
            <a:extLst>
              <a:ext uri="{28A0092B-C50C-407E-A947-70E740481C1C}">
                <a14:useLocalDpi xmlns:a14="http://schemas.microsoft.com/office/drawing/2010/main" val="0"/>
              </a:ext>
            </a:extLst>
          </a:blip>
          <a:srcRect l="11353" r="9576"/>
          <a:stretch/>
        </p:blipFill>
        <p:spPr bwMode="auto">
          <a:xfrm>
            <a:off x="4879838" y="1962753"/>
            <a:ext cx="3371601" cy="441960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4499407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symptoms of hemorrhoid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haemorrhoid</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Grade I and II, such as bleeding, pain, itching, burning and heavy anus 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tenesmus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tenesmus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anal fissure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Annal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fissure)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Ointment in tube - 30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Myrtle Essential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Apply twice a day in the rectum. Apply one applicator each time. Counter-indications: No counter-indication is known for M.G ointment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MG </a:t>
            </a:r>
            <a:r>
              <a:rPr lang="en-US" sz="2400" b="1" kern="0" dirty="0" smtClean="0">
                <a:solidFill>
                  <a:srgbClr val="3F3F3F"/>
                </a:solidFill>
                <a:ea typeface="Arial"/>
                <a:cs typeface="Arial"/>
              </a:rPr>
              <a:t>Topical </a:t>
            </a:r>
            <a:r>
              <a:rPr lang="en-US" sz="2400" b="1" kern="0" dirty="0">
                <a:solidFill>
                  <a:srgbClr val="3F3F3F"/>
                </a:solidFill>
                <a:ea typeface="Arial"/>
                <a:cs typeface="Arial"/>
              </a:rPr>
              <a:t>Ointment</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6.22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MG%20Topical%20Ointment-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113213" y="2006242"/>
            <a:ext cx="4447654" cy="4546958"/>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273322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190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Adjuvant treatment for acute cough</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- 40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Sweet fennel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Foeniculum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vulgare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Iranian thyme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Every 8 hours, take 1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Thymogel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Oral Soft Capsule with a glass of lukewarm</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57036"/>
            <a:ext cx="3648376"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Thymogel</a:t>
            </a:r>
            <a:r>
              <a:rPr lang="en-US" sz="2400" b="1" kern="0" dirty="0">
                <a:solidFill>
                  <a:srgbClr val="3F3F3F"/>
                </a:solidFill>
                <a:ea typeface="Arial"/>
                <a:cs typeface="Arial"/>
              </a:rPr>
              <a:t> </a:t>
            </a:r>
            <a:r>
              <a:rPr lang="en-US" sz="2400" b="1" kern="0" dirty="0" smtClean="0">
                <a:solidFill>
                  <a:srgbClr val="3F3F3F"/>
                </a:solidFill>
                <a:ea typeface="Arial"/>
                <a:cs typeface="Arial"/>
              </a:rPr>
              <a:t>Soft </a:t>
            </a:r>
            <a:r>
              <a:rPr lang="en-US" sz="2400" b="1" kern="0" dirty="0">
                <a:solidFill>
                  <a:srgbClr val="3F3F3F"/>
                </a:solidFill>
                <a:ea typeface="Arial"/>
                <a:cs typeface="Arial"/>
              </a:rPr>
              <a:t>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09600"/>
            <a:ext cx="3242945" cy="1066800"/>
          </a:xfrm>
          <a:prstGeom prst="rect">
            <a:avLst/>
          </a:prstGeom>
        </p:spPr>
      </p:pic>
      <p:pic>
        <p:nvPicPr>
          <p:cNvPr id="23" name="Picture 22" descr="http://www.herbemarket.com/image/cache/Product/barij%20essence/Thymogel%20Oral%20Soft%20Capsule%2040%20mg-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173573" y="1371601"/>
            <a:ext cx="4334808" cy="4923908"/>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5587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Weight loss and weight maintenance; Reduction of appetite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60 Soft capsule - 25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Cumin essential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3 times a day, every time a soft capsule should be taken with some liquids before meals.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570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Cumin 75 </a:t>
            </a:r>
            <a:r>
              <a:rPr lang="en-US" sz="2400" b="1" kern="0" dirty="0">
                <a:solidFill>
                  <a:srgbClr val="3F3F3F"/>
                </a:solidFill>
                <a:ea typeface="Arial"/>
                <a:cs typeface="Arial"/>
              </a:rPr>
              <a:t>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4.35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56836"/>
            <a:ext cx="3242945" cy="1066800"/>
          </a:xfrm>
          <a:prstGeom prst="rect">
            <a:avLst/>
          </a:prstGeom>
        </p:spPr>
      </p:pic>
      <p:pic>
        <p:nvPicPr>
          <p:cNvPr id="23" name="Picture 22" descr="http://www.herbemarket.com/image/cache/Product/barij%20essence/Cumin%20oral%20soft%20capsule-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349025" y="1201985"/>
            <a:ext cx="4259987" cy="5180367"/>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443329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Adjuvant treatment for Irritable Bowel Syndrome (IBS) symptoms including pain, flatulence, heartburn, GERD and changes in stool consistency.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- 20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Essential Oil of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1" y="2362259"/>
            <a:ext cx="3474727"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Gastrolit</a:t>
            </a:r>
            <a:r>
              <a:rPr lang="en-US" sz="2400" b="1" kern="0" dirty="0" smtClean="0">
                <a:solidFill>
                  <a:srgbClr val="3F3F3F"/>
                </a:solidFill>
                <a:ea typeface="Arial"/>
                <a:cs typeface="Arial"/>
              </a:rPr>
              <a:t> Soft </a:t>
            </a:r>
            <a:r>
              <a:rPr lang="en-US" sz="2400" b="1" kern="0" dirty="0">
                <a:solidFill>
                  <a:srgbClr val="3F3F3F"/>
                </a:solidFill>
                <a:ea typeface="Arial"/>
                <a:cs typeface="Arial"/>
              </a:rPr>
              <a:t>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609600"/>
            <a:ext cx="3242945" cy="1066800"/>
          </a:xfrm>
          <a:prstGeom prst="rect">
            <a:avLst/>
          </a:prstGeom>
        </p:spPr>
      </p:pic>
      <p:pic>
        <p:nvPicPr>
          <p:cNvPr id="26" name="Picture 25" descr="http://www.herbemarket.com/image/cache/Product/barij%20essence/Gastrolit%20Soft%20Capsule%2020%20mg-500x500.jpg"/>
          <p:cNvPicPr/>
          <p:nvPr/>
        </p:nvPicPr>
        <p:blipFill>
          <a:blip r:embed="rId4">
            <a:extLst>
              <a:ext uri="{28A0092B-C50C-407E-A947-70E740481C1C}">
                <a14:useLocalDpi xmlns:a14="http://schemas.microsoft.com/office/drawing/2010/main" val="0"/>
              </a:ext>
            </a:extLst>
          </a:blip>
          <a:srcRect/>
          <a:stretch>
            <a:fillRect/>
          </a:stretch>
        </p:blipFill>
        <p:spPr bwMode="auto">
          <a:xfrm>
            <a:off x="4405353" y="1524001"/>
            <a:ext cx="4068827" cy="4648200"/>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27684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1" name="Picture Placeholder 20" descr="C:\Users\secretary1\Desktop\شرکت طراحی کوفا\a (4).jpg"/>
          <p:cNvPicPr>
            <a:picLocks noGrp="1"/>
          </p:cNvPicPr>
          <p:nvPr>
            <p:ph type="pic" idx="2"/>
          </p:nvPr>
        </p:nvPicPr>
        <p:blipFill rotWithShape="1">
          <a:blip r:embed="rId3" cstate="print">
            <a:extLst>
              <a:ext uri="{28A0092B-C50C-407E-A947-70E740481C1C}">
                <a14:useLocalDpi xmlns:a14="http://schemas.microsoft.com/office/drawing/2010/main" val="0"/>
              </a:ext>
            </a:extLst>
          </a:blip>
          <a:srcRect l="16832" t="6766" r="20180" b="4376"/>
          <a:stretch/>
        </p:blipFill>
        <p:spPr bwMode="auto">
          <a:xfrm>
            <a:off x="4799012" y="0"/>
            <a:ext cx="3200400" cy="6858000"/>
          </a:xfrm>
          <a:prstGeom prst="rect">
            <a:avLst/>
          </a:prstGeom>
          <a:noFill/>
          <a:ln>
            <a:noFill/>
          </a:ln>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08012" y="201168"/>
            <a:ext cx="3502152" cy="1703832"/>
          </a:xfrm>
          <a:prstGeom prst="rect">
            <a:avLst/>
          </a:prstGeom>
        </p:spPr>
      </p:pic>
      <p:sp>
        <p:nvSpPr>
          <p:cNvPr id="25" name="Shape 707"/>
          <p:cNvSpPr txBox="1"/>
          <p:nvPr/>
        </p:nvSpPr>
        <p:spPr>
          <a:xfrm>
            <a:off x="455610" y="2819400"/>
            <a:ext cx="41910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Anterior Vitrectomy machine with dual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pump,Peristaltic</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Venturi</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pump</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 pressuring bottle serum by BAP (Bottle Air Pressure) set </a:t>
            </a:r>
          </a:p>
          <a:p>
            <a:pPr marL="285750"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control in continuous , Pulse , Cool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and Burst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mode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Safe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Vacuum with peristaltic pump up 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60cc/min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vacuum in venture pump up to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500mmHg</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40KHz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Phaco</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handpiece</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Dual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linear foot pedal multi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function</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Anterior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vitrectomy up to 800 CPM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Bipolar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coagulation :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7.5W</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friendly ,User Interface</a:t>
            </a:r>
          </a:p>
          <a:p>
            <a:pPr marL="285750" indent="-285750" defTabSz="1218895">
              <a:buFont typeface="Arial" panose="020B0604020202020204" pitchFamily="34" charset="0"/>
              <a:buChar char="•"/>
            </a:pPr>
            <a:endParaRPr lang="en-US" sz="1600" kern="0" dirty="0">
              <a:solidFill>
                <a:srgbClr val="3F3F3F"/>
              </a:solidFill>
              <a:ea typeface="Arial"/>
              <a:cs typeface="Arial"/>
              <a:sym typeface="Arial"/>
            </a:endParaRPr>
          </a:p>
        </p:txBody>
      </p:sp>
      <p:sp>
        <p:nvSpPr>
          <p:cNvPr id="26" name="Shape 708"/>
          <p:cNvSpPr txBox="1"/>
          <p:nvPr/>
        </p:nvSpPr>
        <p:spPr>
          <a:xfrm>
            <a:off x="531812" y="1981200"/>
            <a:ext cx="3578352" cy="533341"/>
          </a:xfrm>
          <a:prstGeom prst="rect">
            <a:avLst/>
          </a:prstGeom>
          <a:noFill/>
          <a:ln>
            <a:noFill/>
          </a:ln>
        </p:spPr>
        <p:txBody>
          <a:bodyPr wrap="square" lIns="121868" tIns="60917" rIns="121868" bIns="60917" anchor="t" anchorCtr="0">
            <a:noAutofit/>
          </a:bodyPr>
          <a:lstStyle/>
          <a:p>
            <a:pPr defTabSz="1218895"/>
            <a:r>
              <a:rPr lang="en-US" sz="2000" b="1" kern="0" dirty="0" err="1" smtClean="0">
                <a:solidFill>
                  <a:srgbClr val="3F3F3F"/>
                </a:solidFill>
                <a:ea typeface="Arial"/>
                <a:cs typeface="Arial"/>
                <a:sym typeface="Arial"/>
              </a:rPr>
              <a:t>Phaco</a:t>
            </a:r>
            <a:r>
              <a:rPr lang="en-US" sz="2000" b="1" kern="0" dirty="0" smtClean="0">
                <a:solidFill>
                  <a:srgbClr val="3F3F3F"/>
                </a:solidFill>
                <a:ea typeface="Arial"/>
                <a:cs typeface="Arial"/>
                <a:sym typeface="Arial"/>
              </a:rPr>
              <a:t>-Vitrectomy</a:t>
            </a:r>
            <a:r>
              <a:rPr lang="fa-IR" sz="2000" b="1" kern="0" dirty="0" smtClean="0">
                <a:solidFill>
                  <a:srgbClr val="3F3F3F"/>
                </a:solidFill>
                <a:ea typeface="Arial"/>
                <a:cs typeface="Arial"/>
                <a:sym typeface="Arial"/>
              </a:rPr>
              <a:t> </a:t>
            </a:r>
            <a:r>
              <a:rPr lang="en-US" sz="2000" b="1" kern="0" dirty="0" smtClean="0">
                <a:solidFill>
                  <a:srgbClr val="3F3F3F"/>
                </a:solidFill>
                <a:ea typeface="Arial"/>
                <a:cs typeface="Arial"/>
                <a:sym typeface="Arial"/>
              </a:rPr>
              <a:t>Anterior</a:t>
            </a:r>
            <a:r>
              <a:rPr lang="fa-IR" sz="2000" b="1" kern="0" dirty="0" smtClean="0">
                <a:solidFill>
                  <a:srgbClr val="3F3F3F"/>
                </a:solidFill>
                <a:ea typeface="Arial"/>
                <a:cs typeface="Arial"/>
                <a:sym typeface="Arial"/>
              </a:rPr>
              <a:t> </a:t>
            </a:r>
            <a:r>
              <a:rPr lang="en-US" sz="2000" b="1" kern="0" dirty="0" smtClean="0">
                <a:solidFill>
                  <a:srgbClr val="3F3F3F"/>
                </a:solidFill>
                <a:ea typeface="Arial"/>
                <a:cs typeface="Arial"/>
                <a:sym typeface="Arial"/>
              </a:rPr>
              <a:t>(</a:t>
            </a:r>
            <a:r>
              <a:rPr lang="en-US" sz="2000" b="1" kern="0" dirty="0" err="1" smtClean="0">
                <a:solidFill>
                  <a:srgbClr val="3F3F3F"/>
                </a:solidFill>
                <a:ea typeface="Arial"/>
                <a:cs typeface="Arial"/>
                <a:sym typeface="Arial"/>
              </a:rPr>
              <a:t>Morvarid</a:t>
            </a:r>
            <a:r>
              <a:rPr lang="en-US" sz="2000" b="1" kern="0" dirty="0" smtClean="0">
                <a:solidFill>
                  <a:srgbClr val="3F3F3F"/>
                </a:solidFill>
                <a:ea typeface="Arial"/>
                <a:cs typeface="Arial"/>
                <a:sym typeface="Arial"/>
              </a:rPr>
              <a:t> Dual)</a:t>
            </a:r>
            <a:endParaRPr lang="en" sz="1200" b="1" kern="0" dirty="0">
              <a:solidFill>
                <a:srgbClr val="3F3F3F"/>
              </a:solidFill>
              <a:latin typeface="Arial"/>
              <a:ea typeface="Arial"/>
              <a:cs typeface="Arial"/>
              <a:sym typeface="Arial"/>
            </a:endParaRPr>
          </a:p>
        </p:txBody>
      </p:sp>
      <p:grpSp>
        <p:nvGrpSpPr>
          <p:cNvPr id="29" name="Shape 711"/>
          <p:cNvGrpSpPr/>
          <p:nvPr/>
        </p:nvGrpSpPr>
        <p:grpSpPr>
          <a:xfrm>
            <a:off x="8560868" y="1381488"/>
            <a:ext cx="3253608" cy="897785"/>
            <a:chOff x="2113657" y="4283314"/>
            <a:chExt cx="3647460" cy="673514"/>
          </a:xfrm>
        </p:grpSpPr>
        <p:sp>
          <p:nvSpPr>
            <p:cNvPr id="30"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ea typeface="Arial"/>
                  <a:cs typeface="Arial"/>
                  <a:sym typeface="Arial"/>
                </a:rPr>
                <a:t>Eye Surgery</a:t>
              </a:r>
              <a:endParaRPr lang="en" sz="1600" kern="0" dirty="0">
                <a:solidFill>
                  <a:srgbClr val="595959"/>
                </a:solidFill>
                <a:latin typeface="Arial"/>
                <a:ea typeface="Arial"/>
                <a:cs typeface="Arial"/>
                <a:sym typeface="Arial"/>
              </a:endParaRPr>
            </a:p>
          </p:txBody>
        </p:sp>
        <p:sp>
          <p:nvSpPr>
            <p:cNvPr id="31"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sz="1600" b="1" kern="0" dirty="0" smtClean="0">
                  <a:solidFill>
                    <a:srgbClr val="595959"/>
                  </a:solidFill>
                  <a:ea typeface="Arial"/>
                  <a:cs typeface="Arial"/>
                  <a:sym typeface="Arial"/>
                </a:rPr>
                <a:t>Production Capacity</a:t>
              </a:r>
              <a:endParaRPr lang="en" sz="1600" b="1" kern="0" dirty="0">
                <a:solidFill>
                  <a:srgbClr val="595959"/>
                </a:solidFill>
                <a:latin typeface="Arial"/>
                <a:ea typeface="Arial"/>
                <a:cs typeface="Arial"/>
                <a:sym typeface="Arial"/>
              </a:endParaRPr>
            </a:p>
          </p:txBody>
        </p:sp>
      </p:grpSp>
      <p:sp>
        <p:nvSpPr>
          <p:cNvPr id="32" name="Shape 715"/>
          <p:cNvSpPr/>
          <p:nvPr/>
        </p:nvSpPr>
        <p:spPr>
          <a:xfrm>
            <a:off x="8913812" y="28194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3" name="Shape 717"/>
          <p:cNvGrpSpPr/>
          <p:nvPr/>
        </p:nvGrpSpPr>
        <p:grpSpPr>
          <a:xfrm>
            <a:off x="8560868" y="3404821"/>
            <a:ext cx="3253608" cy="897784"/>
            <a:chOff x="2113657" y="4283315"/>
            <a:chExt cx="3647460" cy="673513"/>
          </a:xfrm>
        </p:grpSpPr>
        <p:sp>
          <p:nvSpPr>
            <p:cNvPr id="34"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ea typeface="Arial"/>
                  <a:cs typeface="Arial"/>
                  <a:sym typeface="Arial"/>
                </a:rPr>
                <a:t>5 years main unit</a:t>
              </a:r>
              <a:endParaRPr lang="en" sz="1600" kern="0" dirty="0">
                <a:solidFill>
                  <a:srgbClr val="595959"/>
                </a:solidFill>
                <a:latin typeface="Arial"/>
                <a:ea typeface="Arial"/>
                <a:cs typeface="Arial"/>
                <a:sym typeface="Arial"/>
              </a:endParaRPr>
            </a:p>
          </p:txBody>
        </p:sp>
        <p:sp>
          <p:nvSpPr>
            <p:cNvPr id="35"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sz="1600" b="1" kern="0" dirty="0">
                  <a:solidFill>
                    <a:srgbClr val="595959"/>
                  </a:solidFill>
                  <a:ea typeface="Arial"/>
                  <a:cs typeface="Arial"/>
                  <a:sym typeface="Arial"/>
                </a:rPr>
                <a:t>After sale services/ Guarantee</a:t>
              </a:r>
              <a:endParaRPr lang="en" sz="1600" b="1" kern="0" dirty="0">
                <a:solidFill>
                  <a:srgbClr val="595959"/>
                </a:solidFill>
                <a:latin typeface="Arial"/>
                <a:ea typeface="Arial"/>
                <a:cs typeface="Arial"/>
                <a:sym typeface="Arial"/>
              </a:endParaRPr>
            </a:p>
          </p:txBody>
        </p:sp>
      </p:grpSp>
      <p:grpSp>
        <p:nvGrpSpPr>
          <p:cNvPr id="36" name="Shape 720"/>
          <p:cNvGrpSpPr/>
          <p:nvPr/>
        </p:nvGrpSpPr>
        <p:grpSpPr>
          <a:xfrm>
            <a:off x="8560867" y="5418753"/>
            <a:ext cx="3627958" cy="897785"/>
            <a:chOff x="2113657" y="4283314"/>
            <a:chExt cx="3647460" cy="673514"/>
          </a:xfrm>
        </p:grpSpPr>
        <p:sp>
          <p:nvSpPr>
            <p:cNvPr id="37"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ea typeface="Arial"/>
                  <a:cs typeface="Arial"/>
                  <a:sym typeface="Arial"/>
                </a:rPr>
                <a:t>ISO  13485 </a:t>
              </a:r>
              <a:endParaRPr lang="pt-BR" sz="1600" kern="0" dirty="0" smtClean="0">
                <a:solidFill>
                  <a:srgbClr val="595959"/>
                </a:solidFill>
                <a:ea typeface="Arial"/>
                <a:cs typeface="Arial"/>
                <a:sym typeface="Arial"/>
              </a:endParaRPr>
            </a:p>
            <a:p>
              <a:pPr marL="285750" indent="-285750" defTabSz="1218895">
                <a:buFont typeface="Arial" panose="020B0604020202020204" pitchFamily="34" charset="0"/>
                <a:buChar char="•"/>
              </a:pPr>
              <a:r>
                <a:rPr lang="pt-BR" sz="1600" kern="0" dirty="0" smtClean="0">
                  <a:solidFill>
                    <a:srgbClr val="595959"/>
                  </a:solidFill>
                  <a:ea typeface="Arial"/>
                  <a:cs typeface="Arial"/>
                  <a:sym typeface="Arial"/>
                </a:rPr>
                <a:t>CE  </a:t>
              </a:r>
              <a:r>
                <a:rPr lang="pt-BR" sz="1600" kern="0" dirty="0">
                  <a:solidFill>
                    <a:srgbClr val="595959"/>
                  </a:solidFill>
                  <a:ea typeface="Arial"/>
                  <a:cs typeface="Arial"/>
                  <a:sym typeface="Arial"/>
                </a:rPr>
                <a:t>2195</a:t>
              </a:r>
            </a:p>
          </p:txBody>
        </p:sp>
        <p:sp>
          <p:nvSpPr>
            <p:cNvPr id="3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sz="1600" b="1" kern="0" dirty="0">
                  <a:solidFill>
                    <a:srgbClr val="595959"/>
                  </a:solidFill>
                  <a:ea typeface="Arial"/>
                  <a:cs typeface="Arial"/>
                  <a:sym typeface="Arial"/>
                </a:rPr>
                <a:t>Standards and legally certificates:</a:t>
              </a:r>
              <a:endParaRPr lang="en" sz="1600" b="1" kern="0" dirty="0">
                <a:solidFill>
                  <a:srgbClr val="595959"/>
                </a:solidFill>
                <a:latin typeface="Arial"/>
                <a:ea typeface="Arial"/>
                <a:cs typeface="Arial"/>
                <a:sym typeface="Arial"/>
              </a:endParaRPr>
            </a:p>
          </p:txBody>
        </p:sp>
      </p:grpSp>
      <p:sp>
        <p:nvSpPr>
          <p:cNvPr id="39" name="Shape 450"/>
          <p:cNvSpPr/>
          <p:nvPr/>
        </p:nvSpPr>
        <p:spPr>
          <a:xfrm>
            <a:off x="8863945" y="4724400"/>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451"/>
          <p:cNvSpPr/>
          <p:nvPr/>
        </p:nvSpPr>
        <p:spPr>
          <a:xfrm rot="1795255">
            <a:off x="8958484" y="8070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708927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66636"/>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Blood diluents; Anti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hyperviscosity</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Blood depuration (Adjuvant Treatment of Metabolic Syndrome)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- 120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Ziziphus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jujuba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Zataria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multiflora</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Take 2 table spoon full every 8 hours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336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Annab</a:t>
            </a:r>
            <a:r>
              <a:rPr lang="en-US" sz="2400" b="1" kern="0" dirty="0" smtClean="0">
                <a:solidFill>
                  <a:srgbClr val="3F3F3F"/>
                </a:solidFill>
                <a:ea typeface="Arial"/>
                <a:cs typeface="Arial"/>
              </a:rPr>
              <a:t> Syrup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3.8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6" name="Picture 25" descr="http://www.herbemarket.com/image/cache/Product/barij%20essence/Annab-1-500x500.jpg"/>
          <p:cNvPicPr/>
          <p:nvPr/>
        </p:nvPicPr>
        <p:blipFill rotWithShape="1">
          <a:blip r:embed="rId4">
            <a:extLst>
              <a:ext uri="{28A0092B-C50C-407E-A947-70E740481C1C}">
                <a14:useLocalDpi xmlns:a14="http://schemas.microsoft.com/office/drawing/2010/main" val="0"/>
              </a:ext>
            </a:extLst>
          </a:blip>
          <a:srcRect l="10840" r="13636"/>
          <a:stretch/>
        </p:blipFill>
        <p:spPr bwMode="auto">
          <a:xfrm>
            <a:off x="4523927" y="1528329"/>
            <a:ext cx="3787216" cy="5105400"/>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17717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19400"/>
            <a:ext cx="381859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Anti-inflammation of Stomach; Improving Symptoms of Inflammatory Bowel Disease (IBD)</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 - 1000 m</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Inflammation of Stomach: Three times a day, each time 1 pieces, half an hour before meal; Gastroesophageal Reflux: Three times a day, each time 2 pieces, half an hour before meal; Inflammatory Bowel Disease: Three times a day, each time 2 pieces, half an hour before meal.</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19812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Roghan</a:t>
            </a:r>
            <a:r>
              <a:rPr lang="en-US" sz="2400" b="1" kern="0" dirty="0">
                <a:solidFill>
                  <a:srgbClr val="3F3F3F"/>
                </a:solidFill>
                <a:ea typeface="Arial"/>
                <a:cs typeface="Arial"/>
              </a:rPr>
              <a:t> </a:t>
            </a:r>
            <a:r>
              <a:rPr lang="en-US" sz="2400" b="1" kern="0" dirty="0" err="1">
                <a:solidFill>
                  <a:srgbClr val="3F3F3F"/>
                </a:solidFill>
                <a:ea typeface="Arial"/>
                <a:cs typeface="Arial"/>
              </a:rPr>
              <a:t>Gol</a:t>
            </a:r>
            <a:r>
              <a:rPr lang="en-US" sz="2400" b="1" kern="0" dirty="0">
                <a:solidFill>
                  <a:srgbClr val="3F3F3F"/>
                </a:solidFill>
                <a:ea typeface="Arial"/>
                <a:cs typeface="Arial"/>
              </a:rPr>
              <a:t> </a:t>
            </a:r>
            <a:r>
              <a:rPr lang="en-US" sz="2400" b="1" kern="0" dirty="0" err="1">
                <a:solidFill>
                  <a:srgbClr val="3F3F3F"/>
                </a:solidFill>
                <a:ea typeface="Arial"/>
                <a:cs typeface="Arial"/>
              </a:rPr>
              <a:t>Mohamadi</a:t>
            </a:r>
            <a:r>
              <a:rPr lang="en-US" sz="2400" b="1" kern="0" dirty="0">
                <a:solidFill>
                  <a:srgbClr val="3F3F3F"/>
                </a:solidFill>
                <a:ea typeface="Arial"/>
                <a:cs typeface="Arial"/>
              </a:rPr>
              <a:t>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2.85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Roghan%20Gol%20Mohamadi%20Barij-500x500.jpg"/>
          <p:cNvPicPr/>
          <p:nvPr/>
        </p:nvPicPr>
        <p:blipFill rotWithShape="1">
          <a:blip r:embed="rId4">
            <a:extLst>
              <a:ext uri="{28A0092B-C50C-407E-A947-70E740481C1C}">
                <a14:useLocalDpi xmlns:a14="http://schemas.microsoft.com/office/drawing/2010/main" val="0"/>
              </a:ext>
            </a:extLst>
          </a:blip>
          <a:srcRect l="2851" r="4389"/>
          <a:stretch/>
        </p:blipFill>
        <p:spPr bwMode="auto">
          <a:xfrm>
            <a:off x="4531844" y="1981200"/>
            <a:ext cx="3761856" cy="464820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18490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Diabetic neuropathy; Rheumatoid arthritis; Multiple Sclerosis (MS); Premenstrual Syndrome (PMS) and premenstrual breast tenderness; Erectile dysfunction, especially caused by diabetes and microvascular abnormalities in diabetes.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30 Soft capsules - 1000 mg</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Evening Primrose Oil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Twice a day, 1-2 soft capsules each time; or as prescribed by your physician.</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EPO Soft Capsule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7.36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33400"/>
            <a:ext cx="3242945" cy="1066800"/>
          </a:xfrm>
          <a:prstGeom prst="rect">
            <a:avLst/>
          </a:prstGeom>
        </p:spPr>
      </p:pic>
      <p:pic>
        <p:nvPicPr>
          <p:cNvPr id="23" name="Picture 22" descr="http://www.herbemarket.com/image/cache/Product/barij%20essence/Barij%20EPO%20Soft%20Capsule-500x500.jpg"/>
          <p:cNvPicPr/>
          <p:nvPr/>
        </p:nvPicPr>
        <p:blipFill rotWithShape="1">
          <a:blip r:embed="rId4">
            <a:extLst>
              <a:ext uri="{28A0092B-C50C-407E-A947-70E740481C1C}">
                <a14:useLocalDpi xmlns:a14="http://schemas.microsoft.com/office/drawing/2010/main" val="0"/>
              </a:ext>
            </a:extLst>
          </a:blip>
          <a:srcRect l="4239" r="4411"/>
          <a:stretch/>
        </p:blipFill>
        <p:spPr bwMode="auto">
          <a:xfrm>
            <a:off x="4497421" y="1387607"/>
            <a:ext cx="3855521" cy="4747066"/>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84837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18288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3 </a:t>
            </a:r>
            <a:r>
              <a:rPr lang="en-US" sz="2400" b="1" kern="0" dirty="0" err="1">
                <a:solidFill>
                  <a:srgbClr val="3F3F3F"/>
                </a:solidFill>
                <a:ea typeface="Arial"/>
                <a:cs typeface="Arial"/>
              </a:rPr>
              <a:t>Vit</a:t>
            </a:r>
            <a:r>
              <a:rPr lang="en-US" sz="2400" b="1" kern="0" dirty="0">
                <a:solidFill>
                  <a:srgbClr val="3F3F3F"/>
                </a:solidFill>
                <a:ea typeface="Arial"/>
                <a:cs typeface="Arial"/>
              </a:rPr>
              <a:t> ADE</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2700-4200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1.69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236" r="14312"/>
          <a:stretch/>
        </p:blipFill>
        <p:spPr>
          <a:xfrm>
            <a:off x="4494213" y="1371600"/>
            <a:ext cx="3886200" cy="5029200"/>
          </a:xfrm>
          <a:prstGeom prst="rect">
            <a:avLst/>
          </a:prstGeom>
        </p:spPr>
      </p:pic>
      <p:sp>
        <p:nvSpPr>
          <p:cNvPr id="707" name="Shape 707"/>
          <p:cNvSpPr txBox="1"/>
          <p:nvPr/>
        </p:nvSpPr>
        <p:spPr>
          <a:xfrm>
            <a:off x="455612" y="2438400"/>
            <a:ext cx="3886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3 Vitamins A,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D3 and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To provide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 immediately – available additional supply of the vitamin A, D3 and E when the diet Contains insufficient of these vitamins to satisfy requirements.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the prevention and treatment of deficiencies of vitamin A, D3 and E in farm animals. Including</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7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Night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Blindness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Keratinization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Cornea</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blindness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Anasarca</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Rickets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young growing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animals</a:t>
            </a:r>
          </a:p>
          <a:p>
            <a:pPr marL="742950" lvl="1"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Osteomalacia</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adult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animals Infertility</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83128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284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Penemix</a:t>
            </a:r>
            <a:r>
              <a:rPr lang="en-US" sz="2400" b="1" kern="0" dirty="0">
                <a:solidFill>
                  <a:srgbClr val="3F3F3F"/>
                </a:solidFill>
                <a:ea typeface="Arial"/>
                <a:cs typeface="Arial"/>
              </a:rPr>
              <a:t> 2+1+1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0.42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714236"/>
            <a:ext cx="3886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three types of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penicillins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742950" lvl="1" indent="-285750" defTabSz="1218895">
              <a:buFont typeface="Arial" panose="020B0604020202020204" pitchFamily="34" charset="0"/>
              <a:buChar char="•"/>
            </a:pP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Penicillin 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Benzathine</a:t>
            </a:r>
          </a:p>
          <a:p>
            <a:pPr marL="742950" lvl="1" indent="-285750" defTabSz="1218895">
              <a:buFont typeface="Arial" panose="020B0604020202020204" pitchFamily="34" charset="0"/>
              <a:buChar char="•"/>
            </a:pP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Penicillin </a:t>
            </a: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Procaine</a:t>
            </a:r>
          </a:p>
          <a:p>
            <a:pPr marL="742950" lvl="1" indent="-285750" defTabSz="1218895">
              <a:buFont typeface="Arial" panose="020B0604020202020204" pitchFamily="34" charset="0"/>
              <a:buChar char="•"/>
            </a:pP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Penicillin </a:t>
            </a:r>
            <a:r>
              <a:rPr lang="it-IT" sz="1600" kern="0" dirty="0">
                <a:solidFill>
                  <a:srgbClr val="3F3F3F"/>
                </a:solidFill>
                <a:latin typeface="Times New Roman" panose="02020603050405020304" pitchFamily="18" charset="0"/>
                <a:ea typeface="Arial"/>
                <a:cs typeface="Times New Roman" panose="02020603050405020304" pitchFamily="18" charset="0"/>
                <a:sym typeface="Arial"/>
              </a:rPr>
              <a:t>G </a:t>
            </a:r>
            <a:r>
              <a:rPr lang="it-IT" sz="1600" kern="0" dirty="0" smtClean="0">
                <a:solidFill>
                  <a:srgbClr val="3F3F3F"/>
                </a:solidFill>
                <a:latin typeface="Times New Roman" panose="02020603050405020304" pitchFamily="18" charset="0"/>
                <a:ea typeface="Arial"/>
                <a:cs typeface="Times New Roman" panose="02020603050405020304" pitchFamily="18" charset="0"/>
                <a:sym typeface="Arial"/>
              </a:rPr>
              <a:t>Potassium</a:t>
            </a:r>
          </a:p>
          <a:p>
            <a:pPr marL="742950" lvl="1"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Penemix</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is used For the treatment of infections Caused by bacteria Sensitive to penicillin, in horses, Cattle, Sheep, dogs and cats, where long acting therapy is required</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0467" r="8159"/>
          <a:stretch/>
        </p:blipFill>
        <p:spPr>
          <a:xfrm>
            <a:off x="4341812" y="1371600"/>
            <a:ext cx="4140161" cy="4763165"/>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5041562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28436"/>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Cyanoferin</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2700-4200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714236"/>
            <a:ext cx="38100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Iron (in a dextran complex) and Cyanocobalamin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Vit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B12</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the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prophylaxis and treatment of iron deficiency anemia, blood loss and other problems of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haemopoesis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the treatment of debility,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inappetence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general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unthriftiness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Also in convalescence and in metabolic conditions such as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acetonemia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pregnancy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toxemia</a:t>
            </a:r>
            <a:endParaRPr lang="en-US" sz="1550" kern="0" dirty="0">
              <a:solidFill>
                <a:srgbClr val="3F3F3F"/>
              </a:solidFill>
              <a:ea typeface="Arial"/>
              <a:cs typeface="Arial"/>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9234" r="13081"/>
          <a:stretch/>
        </p:blipFill>
        <p:spPr>
          <a:xfrm>
            <a:off x="4436582" y="1447800"/>
            <a:ext cx="3848100" cy="4934553"/>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290607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1336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Calcibor40</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2400 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1.74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866636"/>
            <a:ext cx="35778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3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Calcium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Gluconate and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Boric Acid</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Used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 the prevention and the treatment of rickets in young growing animals 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osteomalacia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in adult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animals.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This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drug also is used for the treatment of hypocalcaemia in cattle, sheep, and in eclampsia horses.</a:t>
            </a:r>
            <a:endParaRPr lang="en-US" sz="1550" kern="0" dirty="0">
              <a:solidFill>
                <a:srgbClr val="3F3F3F"/>
              </a:solidFill>
              <a:ea typeface="Arial"/>
              <a:cs typeface="Arial"/>
              <a:sym typeface="Aria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6440" r="9568"/>
          <a:stretch/>
        </p:blipFill>
        <p:spPr>
          <a:xfrm>
            <a:off x="4113212" y="1219200"/>
            <a:ext cx="4111481" cy="4942374"/>
          </a:xfrm>
          <a:prstGeom prst="rect">
            <a:avLst/>
          </a:prstGeom>
        </p:spPr>
      </p:pic>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618508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2098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Ceftiprin</a:t>
            </a:r>
            <a:r>
              <a:rPr lang="en-US" sz="2400" b="1" kern="0" dirty="0">
                <a:solidFill>
                  <a:srgbClr val="3F3F3F"/>
                </a:solidFill>
                <a:ea typeface="Arial"/>
                <a:cs typeface="Arial"/>
              </a:rPr>
              <a:t> 1</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 Vials (Per Hour)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smtClean="0">
                  <a:solidFill>
                    <a:srgbClr val="595959"/>
                  </a:solidFill>
                  <a:latin typeface="Times New Roman" panose="02020603050405020304" pitchFamily="18" charset="0"/>
                  <a:ea typeface="Arial"/>
                  <a:cs typeface="Times New Roman" panose="02020603050405020304" pitchFamily="18" charset="0"/>
                  <a:sym typeface="Arial"/>
                </a:rPr>
                <a:t>1.15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12" y="327810"/>
            <a:ext cx="1371600" cy="1371600"/>
          </a:xfrm>
          <a:prstGeom prst="rect">
            <a:avLst/>
          </a:prstGeom>
        </p:spPr>
      </p:pic>
      <p:sp>
        <p:nvSpPr>
          <p:cNvPr id="707" name="Shape 707"/>
          <p:cNvSpPr txBox="1"/>
          <p:nvPr/>
        </p:nvSpPr>
        <p:spPr>
          <a:xfrm>
            <a:off x="455612" y="2866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Ceftiprin1 is a broad spectrum cephalosporin antibiotic active against Gram-positive and Gram-negative bacteria including β-lactamase-producing strains. </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Ceftiprin1 used for the treatment of bovine respiratory disease and acute bovine interdigital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necrobacillosis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treatment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of:</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horse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infections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swine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bacterial 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disease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sheep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respiratory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disease</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canine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urinary tract infections.</a:t>
            </a:r>
          </a:p>
          <a:p>
            <a:pPr defTabSz="1218895"/>
            <a:endParaRPr lang="en-US" sz="1550" kern="0" dirty="0">
              <a:solidFill>
                <a:srgbClr val="3F3F3F"/>
              </a:solidFill>
              <a:ea typeface="Arial"/>
              <a:cs typeface="Arial"/>
              <a:sym typeface="Arial"/>
            </a:endParaRPr>
          </a:p>
        </p:txBody>
      </p:sp>
      <p:sp>
        <p:nvSpPr>
          <p:cNvPr id="2" name="Rectangle 2"/>
          <p:cNvSpPr>
            <a:spLocks noChangeArrowheads="1"/>
          </p:cNvSpPr>
          <p:nvPr/>
        </p:nvSpPr>
        <p:spPr bwMode="auto">
          <a:xfrm>
            <a:off x="4341812" y="2326795"/>
            <a:ext cx="5839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967486634"/>
              </p:ext>
            </p:extLst>
          </p:nvPr>
        </p:nvGraphicFramePr>
        <p:xfrm>
          <a:off x="4341812" y="2326795"/>
          <a:ext cx="4135960" cy="4083403"/>
        </p:xfrm>
        <a:graphic>
          <a:graphicData uri="http://schemas.openxmlformats.org/presentationml/2006/ole">
            <mc:AlternateContent xmlns:mc="http://schemas.openxmlformats.org/markup-compatibility/2006">
              <mc:Choice xmlns:v="urn:schemas-microsoft-com:vml" Requires="v">
                <p:oleObj spid="_x0000_s9276" name="Bitmap Image" r:id="rId5" imgW="4076190" imgH="3858164" progId="Paint.Picture">
                  <p:embed/>
                </p:oleObj>
              </mc:Choice>
              <mc:Fallback>
                <p:oleObj name="Bitmap Image" r:id="rId5" imgW="4076190" imgH="3858164"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812" y="2326795"/>
                        <a:ext cx="4135960" cy="4083403"/>
                      </a:xfrm>
                      <a:prstGeom prst="rect">
                        <a:avLst/>
                      </a:prstGeom>
                      <a:noFill/>
                    </p:spPr>
                  </p:pic>
                </p:oleObj>
              </mc:Fallback>
            </mc:AlternateContent>
          </a:graphicData>
        </a:graphic>
      </p:graphicFrame>
      <p:sp>
        <p:nvSpPr>
          <p:cNvPr id="25" name="Shape 708"/>
          <p:cNvSpPr txBox="1"/>
          <p:nvPr/>
        </p:nvSpPr>
        <p:spPr>
          <a:xfrm>
            <a:off x="1979612" y="1066800"/>
            <a:ext cx="4038600" cy="632610"/>
          </a:xfrm>
          <a:prstGeom prst="rect">
            <a:avLst/>
          </a:prstGeom>
          <a:noFill/>
          <a:ln>
            <a:noFill/>
          </a:ln>
        </p:spPr>
        <p:txBody>
          <a:bodyPr wrap="square" lIns="121868" tIns="60917" rIns="121868" bIns="60917" anchor="t" anchorCtr="0">
            <a:noAutofit/>
          </a:bodyPr>
          <a:lstStyle/>
          <a:p>
            <a:pPr defTabSz="1218895"/>
            <a:r>
              <a:rPr lang="en-US" sz="4000" b="1" kern="0" dirty="0" smtClean="0">
                <a:solidFill>
                  <a:srgbClr val="22458A"/>
                </a:solidFill>
                <a:latin typeface="Eras Bold ITC" panose="020B0907030504020204" pitchFamily="34" charset="0"/>
                <a:ea typeface="Arial"/>
                <a:cs typeface="Calibri" panose="020F0502020204030204" pitchFamily="34" charset="0"/>
                <a:sym typeface="Arial"/>
              </a:rPr>
              <a:t>Nasr</a:t>
            </a:r>
            <a:endParaRPr lang="en" sz="2800" b="1" kern="0" dirty="0">
              <a:solidFill>
                <a:srgbClr val="22458A"/>
              </a:solidFill>
              <a:latin typeface="Eras Bold ITC" panose="020B0907030504020204" pitchFamily="34" charset="0"/>
              <a:ea typeface="Arial"/>
              <a:cs typeface="Calibri" panose="020F0502020204030204" pitchFamily="34" charset="0"/>
              <a:sym typeface="Arial"/>
            </a:endParaRPr>
          </a:p>
        </p:txBody>
      </p:sp>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9968642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400036"/>
            <a:ext cx="372868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Antimicrobial medicine for treatment of serious infection caused by resistant microbes (MRSA)</a:t>
            </a:r>
            <a:endParaRPr lang="en-US" sz="1550" kern="0" dirty="0">
              <a:solidFill>
                <a:srgbClr val="3F3F3F"/>
              </a:solidFill>
              <a:ea typeface="Arial"/>
              <a:cs typeface="Arial"/>
              <a:sym typeface="Arial"/>
            </a:endParaRPr>
          </a:p>
        </p:txBody>
      </p:sp>
      <p:sp>
        <p:nvSpPr>
          <p:cNvPr id="708" name="Shape 708"/>
          <p:cNvSpPr txBox="1"/>
          <p:nvPr/>
        </p:nvSpPr>
        <p:spPr>
          <a:xfrm>
            <a:off x="531812" y="25908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Teicomix</a:t>
            </a:r>
            <a:r>
              <a:rPr lang="en-US" sz="2400" b="1" kern="0" baseline="30000" dirty="0">
                <a:solidFill>
                  <a:srgbClr val="3F3F3F"/>
                </a:solidFill>
                <a:ea typeface="Arial"/>
                <a:cs typeface="Arial"/>
              </a:rPr>
              <a:t>®</a:t>
            </a:r>
            <a:endParaRPr lang="en" sz="2400" b="1" kern="0" baseline="3000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Vials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a:t>
              </a:r>
              <a:r>
                <a:rPr lang="fa-IR" sz="1600" kern="0" dirty="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581304"/>
            <a:ext cx="2240023" cy="1552296"/>
          </a:xfrm>
          <a:prstGeom prst="rect">
            <a:avLst/>
          </a:prstGeom>
        </p:spPr>
      </p:pic>
      <p:sp>
        <p:nvSpPr>
          <p:cNvPr id="3" name="Rectangle 2"/>
          <p:cNvSpPr>
            <a:spLocks noChangeArrowheads="1"/>
          </p:cNvSpPr>
          <p:nvPr/>
        </p:nvSpPr>
        <p:spPr bwMode="auto">
          <a:xfrm>
            <a:off x="3808413" y="2814432"/>
            <a:ext cx="22575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685" y="2133600"/>
            <a:ext cx="4457582" cy="3149350"/>
          </a:xfrm>
          <a:prstGeom prst="rect">
            <a:avLst/>
          </a:prstGeom>
        </p:spPr>
      </p:pic>
    </p:spTree>
    <p:extLst>
      <p:ext uri="{BB962C8B-B14F-4D97-AF65-F5344CB8AC3E}">
        <p14:creationId xmlns:p14="http://schemas.microsoft.com/office/powerpoint/2010/main" val="1180383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00400"/>
            <a:ext cx="3733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Methadone is an Opioid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agonist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drug withdrawal syndrome, </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opioid type drug dependence,</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moderate to severe pain relief</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3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dose of Methadone 5, 20 and 40 mg as Oral Tablets and 25mg/5ml as Oral solution</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Methadone 5, 20 , 40mg</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999" t="12790" r="18001" b="10931"/>
          <a:stretch/>
        </p:blipFill>
        <p:spPr>
          <a:xfrm>
            <a:off x="4587443" y="1965861"/>
            <a:ext cx="3575392" cy="4311503"/>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5645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847663"/>
            <a:ext cx="36231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Microdermabration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combination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microdermabration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&amp;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endermololift</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system, 100% natural treatment of rejuvenation , lifting, curing acne, pigmentation, scrub eyelids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Two Models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Stand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Portable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Two types of treatment</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Ablative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Ultra-Light pen</a:t>
            </a:r>
          </a:p>
          <a:p>
            <a:pPr marL="742950" lvl="1" indent="-285750" defTabSz="1218895">
              <a:buFont typeface="Arial" panose="020B0604020202020204" pitchFamily="34" charset="0"/>
              <a:buChar char="•"/>
            </a:pP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EndermoPEN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(mini cup</a:t>
            </a:r>
            <a:r>
              <a:rPr lang="en-US" sz="1550" kern="0" dirty="0">
                <a:solidFill>
                  <a:srgbClr val="3F3F3F"/>
                </a:solidFill>
                <a:ea typeface="Arial"/>
                <a:cs typeface="Arial"/>
                <a:sym typeface="Arial"/>
              </a:rPr>
              <a: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122351"/>
            <a:ext cx="33528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sym typeface="Arial"/>
              </a:rPr>
              <a:t>mMicro</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50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systems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06734"/>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03034"/>
            <a:ext cx="3477144" cy="897784"/>
            <a:chOff x="2113657" y="4283315"/>
            <a:chExt cx="3647460" cy="673513"/>
          </a:xfrm>
        </p:grpSpPr>
        <p:sp>
          <p:nvSpPr>
            <p:cNvPr id="71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1093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9001 ,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ISO 13485 </a:t>
              </a:r>
              <a:endPar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pending </a:t>
              </a:r>
              <a:endPar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Production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License from MOH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2,080.00 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3" name="Picture 22"/>
          <p:cNvPicPr/>
          <p:nvPr/>
        </p:nvPicPr>
        <p:blipFill rotWithShape="1">
          <a:blip r:embed="rId3" cstate="print">
            <a:extLst>
              <a:ext uri="{28A0092B-C50C-407E-A947-70E740481C1C}">
                <a14:useLocalDpi xmlns:a14="http://schemas.microsoft.com/office/drawing/2010/main" val="0"/>
              </a:ext>
            </a:extLst>
          </a:blip>
          <a:srcRect l="11283" t="5113" r="12674"/>
          <a:stretch/>
        </p:blipFill>
        <p:spPr>
          <a:xfrm>
            <a:off x="4078801" y="0"/>
            <a:ext cx="2292908" cy="4242864"/>
          </a:xfrm>
          <a:prstGeom prst="rect">
            <a:avLst/>
          </a:prstGeom>
        </p:spPr>
      </p:pic>
      <p:pic>
        <p:nvPicPr>
          <p:cNvPr id="25" name="Picture 24"/>
          <p:cNvPicPr/>
          <p:nvPr/>
        </p:nvPicPr>
        <p:blipFill>
          <a:blip r:embed="rId4" cstate="print">
            <a:extLst>
              <a:ext uri="{28A0092B-C50C-407E-A947-70E740481C1C}">
                <a14:useLocalDpi xmlns:a14="http://schemas.microsoft.com/office/drawing/2010/main" val="0"/>
              </a:ext>
            </a:extLst>
          </a:blip>
          <a:stretch>
            <a:fillRect/>
          </a:stretch>
        </p:blipFill>
        <p:spPr>
          <a:xfrm>
            <a:off x="4078802" y="4242865"/>
            <a:ext cx="3996807" cy="2615136"/>
          </a:xfrm>
          <a:prstGeom prst="rect">
            <a:avLst/>
          </a:prstGeom>
        </p:spPr>
      </p:pic>
      <p:pic>
        <p:nvPicPr>
          <p:cNvPr id="26" name="Picture 25"/>
          <p:cNvPicPr/>
          <p:nvPr/>
        </p:nvPicPr>
        <p:blipFill>
          <a:blip r:embed="rId5" cstate="print">
            <a:extLst>
              <a:ext uri="{28A0092B-C50C-407E-A947-70E740481C1C}">
                <a14:useLocalDpi xmlns:a14="http://schemas.microsoft.com/office/drawing/2010/main" val="0"/>
              </a:ext>
            </a:extLst>
          </a:blip>
          <a:stretch>
            <a:fillRect/>
          </a:stretch>
        </p:blipFill>
        <p:spPr>
          <a:xfrm>
            <a:off x="6371709" y="457200"/>
            <a:ext cx="1703900" cy="3657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611" y="597512"/>
            <a:ext cx="2987990" cy="1072161"/>
          </a:xfrm>
          <a:prstGeom prst="rect">
            <a:avLst/>
          </a:prstGeom>
        </p:spPr>
      </p:pic>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5052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995448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00400"/>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Noscapine is a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benzylisoquinoline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alkaloid from plants of the poppy family. It acts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 cough suppressant</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Irritant dry and allergic cough</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Spasmodic cough</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Bronchitis</a:t>
            </a:r>
          </a:p>
          <a:p>
            <a:pPr marL="742950" lvl="1" indent="-285750" defTabSz="1218895">
              <a:buFont typeface="Arial" panose="020B0604020202020204" pitchFamily="34" charset="0"/>
              <a:buChar char="•"/>
            </a:pP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Tracheitis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Viral infections of the upper respiratory tract</a:t>
            </a: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Pertussis (Whooping cough</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15 ml/h</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Each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5ml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Noscapine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7 mg</a:t>
            </a: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Noscough</a:t>
            </a:r>
            <a:r>
              <a:rPr lang="en-US" sz="2400" b="1" kern="0" baseline="30000" dirty="0" smtClean="0">
                <a:solidFill>
                  <a:srgbClr val="3F3F3F"/>
                </a:solidFill>
                <a:ea typeface="Arial"/>
                <a:cs typeface="Arial"/>
              </a:rPr>
              <a:t>®</a:t>
            </a:r>
            <a:r>
              <a:rPr lang="en-US" sz="2400" b="1" kern="0" dirty="0" smtClean="0">
                <a:solidFill>
                  <a:srgbClr val="3F3F3F"/>
                </a:solidFill>
                <a:ea typeface="Arial"/>
                <a:cs typeface="Arial"/>
              </a:rPr>
              <a:t> </a:t>
            </a:r>
            <a:r>
              <a:rPr lang="en-US" sz="2400" kern="0" dirty="0">
                <a:solidFill>
                  <a:srgbClr val="3F3F3F"/>
                </a:solidFill>
                <a:latin typeface="Times New Roman" panose="02020603050405020304" pitchFamily="18" charset="0"/>
                <a:ea typeface="Arial"/>
                <a:cs typeface="Times New Roman" panose="02020603050405020304" pitchFamily="18" charset="0"/>
                <a:sym typeface="Arial"/>
              </a:rPr>
              <a:t>Syrup: 100ml</a:t>
            </a: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352" t="10930" r="10000" b="9070"/>
          <a:stretch/>
        </p:blipFill>
        <p:spPr>
          <a:xfrm>
            <a:off x="4642170" y="2137029"/>
            <a:ext cx="3690097" cy="4140335"/>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356406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00" t="23953" r="4000" b="18372"/>
          <a:stretch/>
        </p:blipFill>
        <p:spPr>
          <a:xfrm>
            <a:off x="4494212" y="2487333"/>
            <a:ext cx="4244694" cy="2860556"/>
          </a:xfrm>
          <a:prstGeom prst="rect">
            <a:avLst/>
          </a:prstGeom>
        </p:spPr>
      </p:pic>
      <p:sp>
        <p:nvSpPr>
          <p:cNvPr id="707" name="Shape 707"/>
          <p:cNvSpPr txBox="1"/>
          <p:nvPr/>
        </p:nvSpPr>
        <p:spPr>
          <a:xfrm>
            <a:off x="455612" y="2743200"/>
            <a:ext cx="4243127"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 dual endothelin receptor antagonist used in the treatment of pulmonary artery hypertension (PAH).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licensed in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United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States,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European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Union and other countries by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Actelion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Pharmaceuticals for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management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of PAH under the trade name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Tracleer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Treatment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pulmonary hypertension (WHO Group I), in patients with WHO Class II-IV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symptoms</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Reducing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the number of new digital ulcers in patients with systemic sclerosis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62.5mg PO twice a day (4days)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09800"/>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Farantan</a:t>
            </a:r>
            <a:r>
              <a:rPr lang="en-US" sz="2400" b="1" kern="0" baseline="30000" dirty="0" smtClean="0">
                <a:solidFill>
                  <a:srgbClr val="3F3F3F"/>
                </a:solidFill>
                <a:ea typeface="Arial"/>
                <a:cs typeface="Arial"/>
              </a:rPr>
              <a:t>®</a:t>
            </a:r>
            <a:r>
              <a:rPr lang="en-US" sz="2400" b="1" kern="0" dirty="0" smtClean="0">
                <a:solidFill>
                  <a:srgbClr val="3F3F3F"/>
                </a:solidFill>
                <a:ea typeface="Arial"/>
                <a:cs typeface="Arial"/>
              </a:rPr>
              <a:t> 125 </a:t>
            </a:r>
            <a:r>
              <a:rPr lang="en-US" sz="2400" kern="0" dirty="0">
                <a:solidFill>
                  <a:srgbClr val="3F3F3F"/>
                </a:solidFill>
                <a:ea typeface="Arial"/>
                <a:cs typeface="Arial"/>
              </a:rPr>
              <a:t>(</a:t>
            </a:r>
            <a:r>
              <a:rPr lang="en-US" sz="2400" kern="0" dirty="0" err="1">
                <a:solidFill>
                  <a:srgbClr val="3F3F3F"/>
                </a:solidFill>
                <a:ea typeface="Arial"/>
                <a:cs typeface="Arial"/>
              </a:rPr>
              <a:t>Bosentan</a:t>
            </a:r>
            <a:r>
              <a:rPr lang="en-US" sz="2400" kern="0" dirty="0">
                <a:solidFill>
                  <a:srgbClr val="3F3F3F"/>
                </a:solidFill>
                <a:ea typeface="Arial"/>
                <a:cs typeface="Arial"/>
              </a:rPr>
              <a:t>)</a:t>
            </a:r>
            <a:endParaRPr lang="en" sz="2400"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0274075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000" t="20232" r="4000" b="14652"/>
          <a:stretch/>
        </p:blipFill>
        <p:spPr>
          <a:xfrm>
            <a:off x="4293572" y="2561717"/>
            <a:ext cx="4437513" cy="3451400"/>
          </a:xfrm>
          <a:prstGeom prst="rect">
            <a:avLst/>
          </a:prstGeom>
        </p:spPr>
      </p:pic>
      <p:sp>
        <p:nvSpPr>
          <p:cNvPr id="707" name="Shape 707"/>
          <p:cNvSpPr txBox="1"/>
          <p:nvPr/>
        </p:nvSpPr>
        <p:spPr>
          <a:xfrm>
            <a:off x="455612" y="3200400"/>
            <a:ext cx="382905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an Agonist-Antagonist Opioid analgesic that displays high binding affinity but low intrinsic activity at the µ receptor.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used as an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analgesic</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742950" lvl="1"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Treatment of Opioid dependence and control of moderate to severe pain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742950" lvl="1"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can antagonize the action of more potent µ agonists such as morphine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0.2-0.4mg every 6-8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hours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Buprenorphine 0.4, 2, 8mg</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Packages (Per 35 Days)</a:t>
              </a: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Market Price</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b="32534"/>
          <a:stretch/>
        </p:blipFill>
        <p:spPr>
          <a:xfrm>
            <a:off x="322262" y="325085"/>
            <a:ext cx="2228850" cy="1503715"/>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69123"/>
          <a:stretch/>
        </p:blipFill>
        <p:spPr>
          <a:xfrm>
            <a:off x="2055812" y="1186530"/>
            <a:ext cx="2228850" cy="688211"/>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759601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95600"/>
            <a:ext cx="4214595"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coagolant</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2000 – 4000 – 6000 - 8000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Enoxaparin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sodium is a low molecular weight heparin marketed under the trade names ROLEXAN, among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others.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an anticoagulant used to prevent deep vein thrombosis (DVT) or to treat acute deep vein thrombosis with or without pulmonary embolism (PE</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given as an injection just under the skin or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intravenously.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use is evolving in acute coronary syndromes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ACS).</a:t>
            </a: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Rolexan</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1,352,727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 – 6 –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12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l="5146" t="19923" r="4328" b="14964"/>
          <a:stretch/>
        </p:blipFill>
        <p:spPr>
          <a:xfrm>
            <a:off x="4670207" y="1600200"/>
            <a:ext cx="3761854" cy="1981200"/>
          </a:xfrm>
          <a:prstGeom prst="rect">
            <a:avLst/>
          </a:prstGeom>
        </p:spPr>
      </p:pic>
      <p:pic>
        <p:nvPicPr>
          <p:cNvPr id="29" name="Picture 28"/>
          <p:cNvPicPr/>
          <p:nvPr/>
        </p:nvPicPr>
        <p:blipFill rotWithShape="1">
          <a:blip r:embed="rId5" cstate="print">
            <a:extLst>
              <a:ext uri="{28A0092B-C50C-407E-A947-70E740481C1C}">
                <a14:useLocalDpi xmlns:a14="http://schemas.microsoft.com/office/drawing/2010/main" val="0"/>
              </a:ext>
            </a:extLst>
          </a:blip>
          <a:srcRect l="6733" t="18947" r="4101" b="14510"/>
          <a:stretch/>
        </p:blipFill>
        <p:spPr>
          <a:xfrm>
            <a:off x="4673928" y="4191001"/>
            <a:ext cx="3758134" cy="1981199"/>
          </a:xfrm>
          <a:prstGeom prst="rect">
            <a:avLst/>
          </a:prstGeom>
        </p:spPr>
      </p:pic>
    </p:spTree>
    <p:extLst>
      <p:ext uri="{BB962C8B-B14F-4D97-AF65-F5344CB8AC3E}">
        <p14:creationId xmlns:p14="http://schemas.microsoft.com/office/powerpoint/2010/main" val="960120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942836"/>
            <a:ext cx="40857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Treatment of multiple Sclerosis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20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40</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Glatiramer</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acetate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immuno-modulator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drug currently used to treat multiple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sclerosis and approved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by the Food and Drug Administration (FDA) for reducing the frequency of relapses, but not for reducing the progression of disability.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Glamer</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2,125,714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8.5 - 17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6" name="Picture 25"/>
          <p:cNvPicPr/>
          <p:nvPr/>
        </p:nvPicPr>
        <p:blipFill rotWithShape="1">
          <a:blip r:embed="rId4" cstate="print">
            <a:extLst>
              <a:ext uri="{28A0092B-C50C-407E-A947-70E740481C1C}">
                <a14:useLocalDpi xmlns:a14="http://schemas.microsoft.com/office/drawing/2010/main" val="0"/>
              </a:ext>
            </a:extLst>
          </a:blip>
          <a:srcRect l="6607" r="5450"/>
          <a:stretch/>
        </p:blipFill>
        <p:spPr>
          <a:xfrm>
            <a:off x="4713424" y="3994118"/>
            <a:ext cx="3743188" cy="255908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616" r="1730"/>
          <a:stretch/>
        </p:blipFill>
        <p:spPr>
          <a:xfrm>
            <a:off x="5027612" y="791404"/>
            <a:ext cx="3048000" cy="3186545"/>
          </a:xfrm>
          <a:prstGeom prst="rect">
            <a:avLst/>
          </a:prstGeom>
        </p:spPr>
      </p:pic>
    </p:spTree>
    <p:extLst>
      <p:ext uri="{BB962C8B-B14F-4D97-AF65-F5344CB8AC3E}">
        <p14:creationId xmlns:p14="http://schemas.microsoft.com/office/powerpoint/2010/main" val="11239832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085788"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Anti Cancer</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Zoledronic</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acid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Reclast</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is used to prevent or treat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osteoporosis and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Paget’s disease of bone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and also high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levels of calcium in the blood that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caused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by certain types of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cancer.</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works by slowing bone breakdown, increasing bone density (thickness), and decreasing the amount of calcium released from the bones into the blood.</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ZOLENA</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2,125,714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8" name="Picture 27"/>
          <p:cNvPicPr/>
          <p:nvPr/>
        </p:nvPicPr>
        <p:blipFill rotWithShape="1">
          <a:blip r:embed="rId4" cstate="print">
            <a:extLst>
              <a:ext uri="{28A0092B-C50C-407E-A947-70E740481C1C}">
                <a14:useLocalDpi xmlns:a14="http://schemas.microsoft.com/office/drawing/2010/main" val="0"/>
              </a:ext>
            </a:extLst>
          </a:blip>
          <a:srcRect l="7821" r="4808"/>
          <a:stretch/>
        </p:blipFill>
        <p:spPr>
          <a:xfrm>
            <a:off x="4413796" y="1752600"/>
            <a:ext cx="4042816" cy="3493359"/>
          </a:xfrm>
          <a:prstGeom prst="rect">
            <a:avLst/>
          </a:prstGeom>
        </p:spPr>
      </p:pic>
    </p:spTree>
    <p:extLst>
      <p:ext uri="{BB962C8B-B14F-4D97-AF65-F5344CB8AC3E}">
        <p14:creationId xmlns:p14="http://schemas.microsoft.com/office/powerpoint/2010/main" val="27897069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3505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Iron Chelating Agent</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Desfonak</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deferoxamine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mesylate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USP, is an iron-chelating agent, available in vials for intramuscular, subcutaneous, and intravenous administration. </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Desfonak</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is supplied as vials containing 500 mg and 2 g of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deferoxamine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mesylate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USP in sterile, lyophilized form</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rPr>
              <a:t>Desfonak</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1,240,000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b="9718"/>
          <a:stretch/>
        </p:blipFill>
        <p:spPr>
          <a:xfrm>
            <a:off x="3515901" y="2705129"/>
            <a:ext cx="5069653" cy="1875107"/>
          </a:xfrm>
          <a:prstGeom prst="rect">
            <a:avLst/>
          </a:prstGeom>
        </p:spPr>
      </p:pic>
    </p:spTree>
    <p:extLst>
      <p:ext uri="{BB962C8B-B14F-4D97-AF65-F5344CB8AC3E}">
        <p14:creationId xmlns:p14="http://schemas.microsoft.com/office/powerpoint/2010/main" val="644228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71436"/>
            <a:ext cx="3733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Proton pomp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inhibitor</a:t>
            </a:r>
            <a:endParaRPr lang="fa-IR" kern="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smtClean="0">
                <a:solidFill>
                  <a:srgbClr val="3F3F3F"/>
                </a:solidFill>
                <a:latin typeface="Times New Roman" panose="02020603050405020304" pitchFamily="18" charset="0"/>
                <a:ea typeface="Arial"/>
                <a:cs typeface="Times New Roman" panose="02020603050405020304" pitchFamily="18" charset="0"/>
                <a:sym typeface="Arial"/>
              </a:rPr>
              <a:t>Pantoprazole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sodium is a white to off-white crystalline powder and is racemic.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Pantoprazole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has weakly basic and acidic properties. </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Pepticare</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913,091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667" t="5140" r="7333" b="8879"/>
          <a:stretch/>
        </p:blipFill>
        <p:spPr>
          <a:xfrm>
            <a:off x="684212" y="501680"/>
            <a:ext cx="1981200" cy="1380836"/>
          </a:xfrm>
          <a:prstGeom prst="rect">
            <a:avLst/>
          </a:prstGeom>
        </p:spPr>
      </p:pic>
      <p:pic>
        <p:nvPicPr>
          <p:cNvPr id="25" name="Picture 24"/>
          <p:cNvPicPr/>
          <p:nvPr/>
        </p:nvPicPr>
        <p:blipFill rotWithShape="1">
          <a:blip r:embed="rId4" cstate="print">
            <a:extLst>
              <a:ext uri="{28A0092B-C50C-407E-A947-70E740481C1C}">
                <a14:useLocalDpi xmlns:a14="http://schemas.microsoft.com/office/drawing/2010/main" val="0"/>
              </a:ext>
            </a:extLst>
          </a:blip>
          <a:srcRect l="11540" r="7671"/>
          <a:stretch/>
        </p:blipFill>
        <p:spPr>
          <a:xfrm>
            <a:off x="4494212" y="1115142"/>
            <a:ext cx="3581400" cy="5133258"/>
          </a:xfrm>
          <a:prstGeom prst="rect">
            <a:avLst/>
          </a:prstGeom>
        </p:spPr>
      </p:pic>
    </p:spTree>
    <p:extLst>
      <p:ext uri="{BB962C8B-B14F-4D97-AF65-F5344CB8AC3E}">
        <p14:creationId xmlns:p14="http://schemas.microsoft.com/office/powerpoint/2010/main" val="32561675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480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Kidney Stone Treatment; Complementary treatment for UTI</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Syrup - 250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Urtica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dioica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Twice a day, take one tablespoon (5 ml) after meals..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URTICA EXTRACT</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11</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Urtica%20ZB-500x500.png"/>
          <p:cNvPicPr/>
          <p:nvPr/>
        </p:nvPicPr>
        <p:blipFill rotWithShape="1">
          <a:blip r:embed="rId4">
            <a:extLst>
              <a:ext uri="{28A0092B-C50C-407E-A947-70E740481C1C}">
                <a14:useLocalDpi xmlns:a14="http://schemas.microsoft.com/office/drawing/2010/main" val="0"/>
              </a:ext>
            </a:extLst>
          </a:blip>
          <a:srcRect l="30888" r="31628"/>
          <a:stretch/>
        </p:blipFill>
        <p:spPr bwMode="auto">
          <a:xfrm>
            <a:off x="5103812" y="893090"/>
            <a:ext cx="2438400" cy="619351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1670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Complementary treatment for peptic ulcers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Syrup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- 120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Hypericum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perforatum</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Twice a day take one spoon before breakfast and at night before sleeping.</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HYPERICUM EXTRACT SYRUP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a:t>
              </a:r>
              <a:r>
                <a:rPr lang="fa-IR" sz="1600" kern="0" dirty="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6" name="Picture 5"/>
          <p:cNvPicPr>
            <a:picLocks noChangeAspect="1"/>
          </p:cNvPicPr>
          <p:nvPr/>
        </p:nvPicPr>
        <p:blipFill rotWithShape="1">
          <a:blip r:embed="rId4"/>
          <a:srcRect l="33148" r="33147"/>
          <a:stretch/>
        </p:blipFill>
        <p:spPr>
          <a:xfrm>
            <a:off x="5332412" y="832749"/>
            <a:ext cx="2080339" cy="6172200"/>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9" name="Shape 720"/>
          <p:cNvGrpSpPr/>
          <p:nvPr/>
        </p:nvGrpSpPr>
        <p:grpSpPr>
          <a:xfrm>
            <a:off x="8560867" y="4261751"/>
            <a:ext cx="3627958" cy="897784"/>
            <a:chOff x="2113657" y="4283314"/>
            <a:chExt cx="3647460" cy="673513"/>
          </a:xfrm>
        </p:grpSpPr>
        <p:sp>
          <p:nvSpPr>
            <p:cNvPr id="3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3"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59506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48381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precise 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reliable navigation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Advanced</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user friendly and robust software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maneuverable flexible arms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easy to use monitors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Variety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functionally designed instrument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Supporting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Wide range of image types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Applicable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 Neurosurgery, Spine and Maxillofacial surgeries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Full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integration with conventional operation room devices</a:t>
            </a: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smtClean="0"/>
              <a:t>OpticVision</a:t>
            </a:r>
            <a:r>
              <a:rPr lang="en-US" sz="2400" b="1" baseline="30000" dirty="0" err="1" smtClean="0"/>
              <a:t>TM</a:t>
            </a:r>
            <a:r>
              <a:rPr lang="en-US" sz="2400" b="1" baseline="30000" dirty="0" smtClean="0"/>
              <a:t> </a:t>
            </a:r>
            <a:r>
              <a:rPr lang="en-US" sz="2400" b="1" dirty="0"/>
              <a:t>(</a:t>
            </a:r>
            <a:r>
              <a:rPr lang="en-US" sz="2400" b="1" dirty="0" smtClean="0"/>
              <a:t>OV3)</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IEC60601-1-4 , IEC60601-1-1</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IEC60601-1-2 ,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ISO9001-2008</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115,000 $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- 155,000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The Options</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pic>
        <p:nvPicPr>
          <p:cNvPr id="2050" name="Picture 2" descr="ERTERTE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9424" y="405799"/>
            <a:ext cx="4131672" cy="645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3" name="Shape 974"/>
          <p:cNvSpPr/>
          <p:nvPr/>
        </p:nvSpPr>
        <p:spPr>
          <a:xfrm rot="10800000">
            <a:off x="8959685"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07786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47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Anti-depressants; Premenstrual Syndrome (PMS); Help prevent cancer; Sexual enhancer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Oral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drop - 15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Crocus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sativus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Daily 3 times, each time 3 to 5 drops solve in a glass of water or juice.</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SAFFRON EXTRACT ORAL DROP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7.1</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Saffron%20TS-500x500.png"/>
          <p:cNvPicPr/>
          <p:nvPr/>
        </p:nvPicPr>
        <p:blipFill rotWithShape="1">
          <a:blip r:embed="rId4">
            <a:extLst>
              <a:ext uri="{28A0092B-C50C-407E-A947-70E740481C1C}">
                <a14:useLocalDpi xmlns:a14="http://schemas.microsoft.com/office/drawing/2010/main" val="0"/>
              </a:ext>
            </a:extLst>
          </a:blip>
          <a:srcRect l="30556" r="30556"/>
          <a:stretch/>
        </p:blipFill>
        <p:spPr bwMode="auto">
          <a:xfrm>
            <a:off x="5274916" y="1384469"/>
            <a:ext cx="2214099" cy="5358963"/>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520079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Rheumatoid arthritis treatment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Spray - 120ml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Rosmarinus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officinalis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Spray 2 puffs of Rosemary 3 to 4 times a day on affected area, massage till completely absorb.</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ROSEMARY ESSENTIAL OIL SPRAY</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4.27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3" name="Picture 22" descr="http://www.herbemarket.com/image/cache/Product/zardband/Rosemary%20Spray%20ZB-500x500.png"/>
          <p:cNvPicPr/>
          <p:nvPr/>
        </p:nvPicPr>
        <p:blipFill rotWithShape="1">
          <a:blip r:embed="rId4">
            <a:extLst>
              <a:ext uri="{28A0092B-C50C-407E-A947-70E740481C1C}">
                <a14:useLocalDpi xmlns:a14="http://schemas.microsoft.com/office/drawing/2010/main" val="0"/>
              </a:ext>
            </a:extLst>
          </a:blip>
          <a:srcRect l="33839" r="33838"/>
          <a:stretch/>
        </p:blipFill>
        <p:spPr bwMode="auto">
          <a:xfrm>
            <a:off x="5346439" y="1228261"/>
            <a:ext cx="2123174" cy="5455960"/>
          </a:xfrm>
          <a:prstGeom prst="rect">
            <a:avLst/>
          </a:prstGeom>
          <a:noFill/>
          <a:ln>
            <a:noFill/>
          </a:ln>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306776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descr="http://www.herbemarket.com/image/cache/Product/zardband/Thyme%20Spray%20ZB-500x500.png"/>
          <p:cNvPicPr/>
          <p:nvPr/>
        </p:nvPicPr>
        <p:blipFill>
          <a:blip r:embed="rId3">
            <a:extLst>
              <a:ext uri="{28A0092B-C50C-407E-A947-70E740481C1C}">
                <a14:useLocalDpi xmlns:a14="http://schemas.microsoft.com/office/drawing/2010/main" val="0"/>
              </a:ext>
            </a:extLst>
          </a:blip>
          <a:srcRect/>
          <a:stretch>
            <a:fillRect/>
          </a:stretch>
        </p:blipFill>
        <p:spPr bwMode="auto">
          <a:xfrm>
            <a:off x="3131888" y="1250970"/>
            <a:ext cx="6543924" cy="5433252"/>
          </a:xfrm>
          <a:prstGeom prst="rect">
            <a:avLst/>
          </a:prstGeom>
          <a:noFill/>
          <a:ln>
            <a:noFill/>
          </a:ln>
        </p:spPr>
      </p:pic>
      <p:sp>
        <p:nvSpPr>
          <p:cNvPr id="707" name="Shape 707"/>
          <p:cNvSpPr txBox="1"/>
          <p:nvPr/>
        </p:nvSpPr>
        <p:spPr>
          <a:xfrm>
            <a:off x="455612" y="3323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aphthous</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Spray - 50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Thymus vulgaris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Spray in the mouth several times a day.</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Use of this extract is recommended to complete resolution of symptoms</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THYME ESSENTIAL OIL SPRAY</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8</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6" name="Shape 717"/>
          <p:cNvGrpSpPr/>
          <p:nvPr/>
        </p:nvGrpSpPr>
        <p:grpSpPr>
          <a:xfrm>
            <a:off x="8560868" y="2378816"/>
            <a:ext cx="3705744" cy="897784"/>
            <a:chOff x="2113657" y="4283315"/>
            <a:chExt cx="3887257" cy="673513"/>
          </a:xfrm>
        </p:grpSpPr>
        <p:sp>
          <p:nvSpPr>
            <p:cNvPr id="2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20"/>
          <p:cNvGrpSpPr/>
          <p:nvPr/>
        </p:nvGrpSpPr>
        <p:grpSpPr>
          <a:xfrm>
            <a:off x="8560867" y="4261751"/>
            <a:ext cx="3627958" cy="897784"/>
            <a:chOff x="2113657" y="4283314"/>
            <a:chExt cx="3647460" cy="673513"/>
          </a:xfrm>
        </p:grpSpPr>
        <p:sp>
          <p:nvSpPr>
            <p:cNvPr id="3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4"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238251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438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Flaxseed ZB Herbal powder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2.00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sp>
        <p:nvSpPr>
          <p:cNvPr id="23" name="Shape 707"/>
          <p:cNvSpPr txBox="1"/>
          <p:nvPr/>
        </p:nvSpPr>
        <p:spPr>
          <a:xfrm>
            <a:off x="455612" y="35052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Laxative &amp; Treatment for constipation</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powder - 72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Flaxseed</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Administration and Dosage: Three times a day, mix one sachet with a glass of water and take it before meal.</a:t>
            </a:r>
          </a:p>
        </p:txBody>
      </p:sp>
      <p:pic>
        <p:nvPicPr>
          <p:cNvPr id="25" name="Picture 24" descr="http://www.herbemarket.com/image/cache/Product/zardband/powdr%20dane%20catan%203-500x500.JPG"/>
          <p:cNvPicPr/>
          <p:nvPr/>
        </p:nvPicPr>
        <p:blipFill rotWithShape="1">
          <a:blip r:embed="rId4">
            <a:extLst>
              <a:ext uri="{28A0092B-C50C-407E-A947-70E740481C1C}">
                <a14:useLocalDpi xmlns:a14="http://schemas.microsoft.com/office/drawing/2010/main" val="0"/>
              </a:ext>
            </a:extLst>
          </a:blip>
          <a:srcRect l="16785" r="20764"/>
          <a:stretch/>
        </p:blipFill>
        <p:spPr bwMode="auto">
          <a:xfrm>
            <a:off x="4799012" y="1724460"/>
            <a:ext cx="3030184" cy="4657893"/>
          </a:xfrm>
          <a:prstGeom prst="rect">
            <a:avLst/>
          </a:prstGeom>
          <a:noFill/>
          <a:ln>
            <a:noFill/>
          </a:ln>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9261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24200"/>
            <a:ext cx="42672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Reduces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cholesterol</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Diseases:</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Hyperlipidemia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form and packaging: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Oral Drop – 15ml</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Composition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100% natural essential oil, functions as a</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hypolipidemic</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(lipid-lowering) herbal medicine. It</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is gained from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Anethum</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graveolens</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Administration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Dosage: Three times a day, mix 3 to 5 drops in a cup of water or juice,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and</a:t>
            </a:r>
            <a:r>
              <a:rPr lang="fa-IR"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drink</a:t>
            </a:r>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Dill TS Herbal oral drop</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1.88</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USD</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782" t="22857" r="18776" b="22857"/>
          <a:stretch/>
        </p:blipFill>
        <p:spPr>
          <a:xfrm>
            <a:off x="836612" y="422136"/>
            <a:ext cx="2209800" cy="137659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1771047"/>
            <a:ext cx="4578432" cy="4629753"/>
          </a:xfrm>
          <a:prstGeom prst="rect">
            <a:avLst/>
          </a:prstGeom>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5" name="Shape 717"/>
          <p:cNvGrpSpPr/>
          <p:nvPr/>
        </p:nvGrpSpPr>
        <p:grpSpPr>
          <a:xfrm>
            <a:off x="8560868" y="2378816"/>
            <a:ext cx="3705744" cy="897784"/>
            <a:chOff x="2113657" y="4283315"/>
            <a:chExt cx="3887257" cy="673513"/>
          </a:xfrm>
        </p:grpSpPr>
        <p:sp>
          <p:nvSpPr>
            <p:cNvPr id="26"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29" name="Shape 720"/>
          <p:cNvGrpSpPr/>
          <p:nvPr/>
        </p:nvGrpSpPr>
        <p:grpSpPr>
          <a:xfrm>
            <a:off x="8560867" y="4261751"/>
            <a:ext cx="3627958" cy="897784"/>
            <a:chOff x="2113657" y="4283314"/>
            <a:chExt cx="3647460" cy="673513"/>
          </a:xfrm>
        </p:grpSpPr>
        <p:sp>
          <p:nvSpPr>
            <p:cNvPr id="3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3"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0466920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Cosmetic Products</a:t>
            </a:r>
            <a:endParaRPr lang="en-US" dirty="0"/>
          </a:p>
        </p:txBody>
      </p:sp>
    </p:spTree>
    <p:extLst>
      <p:ext uri="{BB962C8B-B14F-4D97-AF65-F5344CB8AC3E}">
        <p14:creationId xmlns:p14="http://schemas.microsoft.com/office/powerpoint/2010/main" val="191571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2476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Age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Protect SPF 60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performance UVB/UVA protection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Restores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moisture and prevents sunburn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l-GR" kern="0" dirty="0">
                <a:solidFill>
                  <a:srgbClr val="3F3F3F"/>
                </a:solidFill>
                <a:latin typeface="Times New Roman" panose="02020603050405020304" pitchFamily="18" charset="0"/>
                <a:ea typeface="Arial"/>
                <a:cs typeface="Times New Roman" panose="02020603050405020304" pitchFamily="18" charset="0"/>
                <a:sym typeface="Arial"/>
              </a:rPr>
              <a:t>α-</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bisabolol</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to prevent skin redness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Enriched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with Vitamin E</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High Protection Multilayer Sunscreen Cream</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pic>
        <p:nvPicPr>
          <p:cNvPr id="25" name="Picture 24"/>
          <p:cNvPicPr/>
          <p:nvPr/>
        </p:nvPicPr>
        <p:blipFill>
          <a:blip r:embed="rId4">
            <a:extLst>
              <a:ext uri="{28A0092B-C50C-407E-A947-70E740481C1C}">
                <a14:useLocalDpi xmlns:a14="http://schemas.microsoft.com/office/drawing/2010/main" val="0"/>
              </a:ext>
            </a:extLst>
          </a:blip>
          <a:stretch>
            <a:fillRect/>
          </a:stretch>
        </p:blipFill>
        <p:spPr>
          <a:xfrm>
            <a:off x="5283418" y="1730534"/>
            <a:ext cx="2182594" cy="4773421"/>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8917552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5332412" y="1730535"/>
            <a:ext cx="2164928" cy="4773420"/>
          </a:xfrm>
          <a:prstGeom prst="rect">
            <a:avLst/>
          </a:prstGeom>
        </p:spPr>
      </p:pic>
      <p:sp>
        <p:nvSpPr>
          <p:cNvPr id="707" name="Shape 707"/>
          <p:cNvSpPr txBox="1"/>
          <p:nvPr/>
        </p:nvSpPr>
        <p:spPr>
          <a:xfrm>
            <a:off x="455612" y="2971800"/>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Enriched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with Copper &amp; Zinc</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Helps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reduce the appearance of burns, cuts and scars following surgery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Suitable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 use on both old and new scars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Scars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appear smoother and less noticeable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Penetrates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skin to repair damaged tissues and stimulate collagen production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Soothes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dry skin, reduces itchiness and alleviates discomfort</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286000"/>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Skin Relief &amp; Repair Cream</a:t>
            </a: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0102791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6" name="Picture 25"/>
          <p:cNvPicPr/>
          <p:nvPr/>
        </p:nvPicPr>
        <p:blipFill>
          <a:blip r:embed="rId3">
            <a:extLst>
              <a:ext uri="{28A0092B-C50C-407E-A947-70E740481C1C}">
                <a14:useLocalDpi xmlns:a14="http://schemas.microsoft.com/office/drawing/2010/main" val="0"/>
              </a:ext>
            </a:extLst>
          </a:blip>
          <a:stretch>
            <a:fillRect/>
          </a:stretch>
        </p:blipFill>
        <p:spPr>
          <a:xfrm>
            <a:off x="5279187" y="1730534"/>
            <a:ext cx="2186825" cy="4773421"/>
          </a:xfrm>
          <a:prstGeom prst="rect">
            <a:avLst/>
          </a:prstGeom>
        </p:spPr>
      </p:pic>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30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Hides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imperfections, evens out skin tone and creates a soft natural finish that lasts all day.</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Visibly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delays the appearance of fine lines, reduces wrinkles and gives the skin a firmer look.</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free with no synthetic dyes.</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Medium/full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coverage.</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Non-</a:t>
            </a: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acnegenic</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non-</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comedogenic</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Age-Resisting Foundation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201604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256213" y="1730533"/>
            <a:ext cx="2209800" cy="4773421"/>
          </a:xfrm>
          <a:prstGeom prst="rect">
            <a:avLst/>
          </a:prstGeom>
        </p:spPr>
      </p:pic>
      <p:sp>
        <p:nvSpPr>
          <p:cNvPr id="707" name="Shape 707"/>
          <p:cNvSpPr txBox="1"/>
          <p:nvPr/>
        </p:nvSpPr>
        <p:spPr>
          <a:xfrm>
            <a:off x="455612" y="34000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50</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vital anti-oxidants to help protect against free radicals, premature ageing and UVA induced photo-ageing</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free lightweight formula for optimum protection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Contains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 light tint for an even skin tone and matte finish</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High Protection</a:t>
            </a:r>
          </a:p>
          <a:p>
            <a:pPr defTabSz="1218895"/>
            <a:r>
              <a:rPr lang="en-US" sz="2400" b="1" kern="0" dirty="0">
                <a:solidFill>
                  <a:srgbClr val="3F3F3F"/>
                </a:solidFill>
                <a:ea typeface="Arial"/>
                <a:cs typeface="Arial"/>
              </a:rPr>
              <a:t>Tinted Sunscreen Cream </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7.0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47363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0" y="2847663"/>
            <a:ext cx="37338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Various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Software Features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Extended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field of view (3000 mm, 1470 mm, 1856 mm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precision tracking system with 0.25 mm RMS accuracy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Advanced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visualization engine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maneuverable thanks to its separated trolleys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Touch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screen surgeon monitor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Customized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surgery tools for left or right-handed surgeon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Specific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guided frame less biopsy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Import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visualize high quality Endoscope/Microscope  video</a:t>
            </a: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smtClean="0"/>
              <a:t>OpticVision</a:t>
            </a:r>
            <a:r>
              <a:rPr lang="en-US" sz="2400" b="1" baseline="30000" dirty="0" err="1" smtClean="0"/>
              <a:t>TM</a:t>
            </a:r>
            <a:r>
              <a:rPr lang="en-US" sz="2400" b="1" baseline="30000" dirty="0"/>
              <a:t> </a:t>
            </a:r>
            <a:r>
              <a:rPr lang="en-US" sz="2400" b="1" dirty="0">
                <a:solidFill>
                  <a:srgbClr val="000000"/>
                </a:solidFill>
              </a:rPr>
              <a:t>(OV4)</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7565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764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209800"/>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4081847"/>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CE is in </a:t>
              </a: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progress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Iran </a:t>
              </a: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ministry of health</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974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794895"/>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130,000 $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170,000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(Depending on The Options)</a:t>
              </a:r>
            </a:p>
            <a:p>
              <a:pPr defTabSz="1218895"/>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sp>
        <p:nvSpPr>
          <p:cNvPr id="28" name="Shape 718"/>
          <p:cNvSpPr txBox="1"/>
          <p:nvPr/>
        </p:nvSpPr>
        <p:spPr>
          <a:xfrm>
            <a:off x="8560868" y="2509225"/>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1027" name="Picture 3" descr="RWETE4REF"/>
          <p:cNvPicPr>
            <a:picLocks noChangeAspect="1" noChangeArrowheads="1"/>
          </p:cNvPicPr>
          <p:nvPr/>
        </p:nvPicPr>
        <p:blipFill rotWithShape="1">
          <a:blip r:embed="rId4">
            <a:extLst>
              <a:ext uri="{28A0092B-C50C-407E-A947-70E740481C1C}">
                <a14:useLocalDpi xmlns:a14="http://schemas.microsoft.com/office/drawing/2010/main" val="0"/>
              </a:ext>
            </a:extLst>
          </a:blip>
          <a:srcRect l="4053"/>
          <a:stretch/>
        </p:blipFill>
        <p:spPr bwMode="auto">
          <a:xfrm>
            <a:off x="3806861" y="740608"/>
            <a:ext cx="4344951" cy="581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hape 974"/>
          <p:cNvSpPr/>
          <p:nvPr/>
        </p:nvSpPr>
        <p:spPr>
          <a:xfrm rot="10800000">
            <a:off x="8959685" y="526202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052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07985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279187" y="1730533"/>
            <a:ext cx="2186825" cy="4773421"/>
          </a:xfrm>
          <a:prstGeom prst="rect">
            <a:avLst/>
          </a:prstGeom>
        </p:spPr>
      </p:pic>
      <p:sp>
        <p:nvSpPr>
          <p:cNvPr id="707" name="Shape 707"/>
          <p:cNvSpPr txBox="1"/>
          <p:nvPr/>
        </p:nvSpPr>
        <p:spPr>
          <a:xfrm>
            <a:off x="455612" y="3095236"/>
            <a:ext cx="40386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SPF 50</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Non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comedogenic</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Ultra-light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non-greasy formula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Moisturizes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protects against sun exposure and extreme weather conditions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Helps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strengthen skin and prevent premature ageing </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Provides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broad spectrum protection (UVA/UVB)</a:t>
            </a:r>
          </a:p>
          <a:p>
            <a:pPr defTabSz="1218895"/>
            <a:endParaRPr lang="en-US" sz="1550" kern="0" dirty="0">
              <a:solidFill>
                <a:srgbClr val="3F3F3F"/>
              </a:solidFill>
              <a:ea typeface="Arial"/>
              <a:cs typeface="Arial"/>
              <a:sym typeface="Arial"/>
            </a:endParaRPr>
          </a:p>
        </p:txBody>
      </p:sp>
      <p:sp>
        <p:nvSpPr>
          <p:cNvPr id="708" name="Shape 708"/>
          <p:cNvSpPr txBox="1"/>
          <p:nvPr/>
        </p:nvSpPr>
        <p:spPr>
          <a:xfrm>
            <a:off x="531812" y="2362259"/>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Active Sunscreen Cream</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2" y="511111"/>
            <a:ext cx="2742160" cy="1288815"/>
          </a:xfrm>
          <a:prstGeom prst="rect">
            <a:avLst/>
          </a:prstGeom>
        </p:spPr>
      </p:pic>
      <p:sp>
        <p:nvSpPr>
          <p:cNvPr id="26"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8" name="Shape 717"/>
          <p:cNvGrpSpPr/>
          <p:nvPr/>
        </p:nvGrpSpPr>
        <p:grpSpPr>
          <a:xfrm>
            <a:off x="8560868" y="2378816"/>
            <a:ext cx="3705744" cy="897784"/>
            <a:chOff x="2113657" y="4283315"/>
            <a:chExt cx="3887257" cy="673513"/>
          </a:xfrm>
        </p:grpSpPr>
        <p:sp>
          <p:nvSpPr>
            <p:cNvPr id="29"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2" name="Shape 720"/>
          <p:cNvGrpSpPr/>
          <p:nvPr/>
        </p:nvGrpSpPr>
        <p:grpSpPr>
          <a:xfrm>
            <a:off x="8560867" y="4261751"/>
            <a:ext cx="3627958" cy="897784"/>
            <a:chOff x="2113657" y="4283314"/>
            <a:chExt cx="3647460" cy="673513"/>
          </a:xfrm>
        </p:grpSpPr>
        <p:sp>
          <p:nvSpPr>
            <p:cNvPr id="33"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136370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667000"/>
            <a:ext cx="4191000" cy="3048000"/>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Lightweight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formula builds evenly bestowing radiance and coverage for a natural or full finish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look.</a:t>
            </a:r>
          </a:p>
          <a:p>
            <a:pPr marL="285750" indent="-285750" defTabSz="1218895">
              <a:buFont typeface="Arial" panose="020B0604020202020204" pitchFamily="34" charset="0"/>
              <a:buChar char="•"/>
            </a:pPr>
            <a:r>
              <a:rPr lang="en-US" kern="0" dirty="0" err="1" smtClean="0">
                <a:solidFill>
                  <a:srgbClr val="3F3F3F"/>
                </a:solidFill>
                <a:latin typeface="Times New Roman" panose="02020603050405020304" pitchFamily="18" charset="0"/>
                <a:ea typeface="Arial"/>
                <a:cs typeface="Times New Roman" panose="02020603050405020304" pitchFamily="18" charset="0"/>
                <a:sym typeface="Arial"/>
              </a:rPr>
              <a:t>Blendable</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texture of this foundation helps effortless application.</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Radiance: intense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luminous glow - Flawless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Spreadability</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Coverage: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from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natural-looking to bolder and fuller coverage - Perfect even Finish</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Hydration: -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light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blendable</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texture for a fresh looking glow - Matte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Finish</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Colors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Vanilla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Cream</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Bronze, Ivory, Peach, Creamy Coral &amp; Dark Beige </a:t>
            </a:r>
            <a:endParaRPr lang="en-US" kern="0" dirty="0">
              <a:solidFill>
                <a:srgbClr val="3F3F3F"/>
              </a:solidFill>
              <a:ea typeface="Arial"/>
              <a:cs typeface="Arial"/>
              <a:sym typeface="Arial"/>
            </a:endParaRPr>
          </a:p>
        </p:txBody>
      </p:sp>
      <p:sp>
        <p:nvSpPr>
          <p:cNvPr id="708" name="Shape 708"/>
          <p:cNvSpPr txBox="1"/>
          <p:nvPr/>
        </p:nvSpPr>
        <p:spPr>
          <a:xfrm>
            <a:off x="531812" y="20574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Natural Cover Foundation</a:t>
            </a:r>
            <a:endParaRPr lang="en" sz="2400" b="1" kern="0" dirty="0">
              <a:solidFill>
                <a:srgbClr val="3F3F3F"/>
              </a:solidFill>
              <a:ea typeface="Arial"/>
              <a:cs typeface="Arial"/>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12" y="664037"/>
            <a:ext cx="2819400" cy="902208"/>
          </a:xfrm>
          <a:prstGeom prst="rect">
            <a:avLst/>
          </a:prstGeom>
        </p:spPr>
      </p:pic>
      <p:pic>
        <p:nvPicPr>
          <p:cNvPr id="25" name="Picture 24"/>
          <p:cNvPicPr/>
          <p:nvPr/>
        </p:nvPicPr>
        <p:blipFill>
          <a:blip r:embed="rId4" cstate="print">
            <a:extLst>
              <a:ext uri="{28A0092B-C50C-407E-A947-70E740481C1C}">
                <a14:useLocalDpi xmlns:a14="http://schemas.microsoft.com/office/drawing/2010/main" val="0"/>
              </a:ext>
            </a:extLst>
          </a:blip>
          <a:stretch>
            <a:fillRect/>
          </a:stretch>
        </p:blipFill>
        <p:spPr>
          <a:xfrm>
            <a:off x="3886346" y="1781692"/>
            <a:ext cx="5256066" cy="4542908"/>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1"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32" name="Shape 717"/>
          <p:cNvGrpSpPr/>
          <p:nvPr/>
        </p:nvGrpSpPr>
        <p:grpSpPr>
          <a:xfrm>
            <a:off x="8560868" y="2378816"/>
            <a:ext cx="3705744" cy="897784"/>
            <a:chOff x="2113657" y="4283315"/>
            <a:chExt cx="3887257" cy="673513"/>
          </a:xfrm>
        </p:grpSpPr>
        <p:sp>
          <p:nvSpPr>
            <p:cNvPr id="33"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5" name="Shape 720"/>
          <p:cNvGrpSpPr/>
          <p:nvPr/>
        </p:nvGrpSpPr>
        <p:grpSpPr>
          <a:xfrm>
            <a:off x="8560867" y="4261751"/>
            <a:ext cx="3627958" cy="897784"/>
            <a:chOff x="2113657" y="4283314"/>
            <a:chExt cx="3647460" cy="673513"/>
          </a:xfrm>
        </p:grpSpPr>
        <p:sp>
          <p:nvSpPr>
            <p:cNvPr id="3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7"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2943039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Anti-Bacterial &amp; Anti-Plaque</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- 120 gr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Savory; Cloves;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Propolis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Eucalyptus</a:t>
            </a: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ANTI-BACTERIAL &amp; ANTI-PLAQUE TOOTHPASTE</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pic>
        <p:nvPicPr>
          <p:cNvPr id="25" name="Picture 24" descr="http://www.herbemarket.com/image/cache/Product/jahangir/Anti-Bacterial-Anti-Plaque%20Toothpaste-500x500.jpg"/>
          <p:cNvPicPr/>
          <p:nvPr/>
        </p:nvPicPr>
        <p:blipFill rotWithShape="1">
          <a:blip r:embed="rId4">
            <a:extLst>
              <a:ext uri="{28A0092B-C50C-407E-A947-70E740481C1C}">
                <a14:useLocalDpi xmlns:a14="http://schemas.microsoft.com/office/drawing/2010/main" val="0"/>
              </a:ext>
            </a:extLst>
          </a:blip>
          <a:srcRect l="29856" r="29856"/>
          <a:stretch/>
        </p:blipFill>
        <p:spPr bwMode="auto">
          <a:xfrm>
            <a:off x="5180012" y="1201985"/>
            <a:ext cx="2500384" cy="5093594"/>
          </a:xfrm>
          <a:prstGeom prst="rect">
            <a:avLst/>
          </a:prstGeom>
          <a:noFill/>
          <a:ln>
            <a:noFill/>
          </a:ln>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1.8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4"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5572519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Ideal for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Melasma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and Pregnancy Freckles; Reduces Pigmentation Marks; Prevention of Sun Damage and Age Spots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- 75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Silymarin</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Malva</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ANTI-PIGMENTATION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pic>
        <p:nvPicPr>
          <p:cNvPr id="23" name="Picture 22" descr="http://www.herbemarket.com/image/cache/Product/jahangir/Anti-pigmentation%20Cream-500x500.jpg"/>
          <p:cNvPicPr/>
          <p:nvPr/>
        </p:nvPicPr>
        <p:blipFill rotWithShape="1">
          <a:blip r:embed="rId4">
            <a:extLst>
              <a:ext uri="{28A0092B-C50C-407E-A947-70E740481C1C}">
                <a14:useLocalDpi xmlns:a14="http://schemas.microsoft.com/office/drawing/2010/main" val="0"/>
              </a:ext>
            </a:extLst>
          </a:blip>
          <a:srcRect l="24736" r="24737"/>
          <a:stretch/>
        </p:blipFill>
        <p:spPr bwMode="auto">
          <a:xfrm>
            <a:off x="5256212" y="1295401"/>
            <a:ext cx="2213402" cy="5086952"/>
          </a:xfrm>
          <a:prstGeom prst="rect">
            <a:avLst/>
          </a:prstGeom>
          <a:noFill/>
          <a:ln>
            <a:noFill/>
          </a:ln>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5.5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055528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Face wash for oily, acne, sensitive and combination skins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Gel - 200 ml</a:t>
            </a:r>
          </a:p>
        </p:txBody>
      </p:sp>
      <p:sp>
        <p:nvSpPr>
          <p:cNvPr id="708" name="Shape 708"/>
          <p:cNvSpPr txBox="1"/>
          <p:nvPr/>
        </p:nvSpPr>
        <p:spPr>
          <a:xfrm>
            <a:off x="531812" y="2427151"/>
            <a:ext cx="3886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FACIAL CLEANSING GEL</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3.38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descr="http://www.herbemarket.com/image/cache/Product/jahangir/Facial%20Cleansing%20Gel-500x500.jpg"/>
          <p:cNvPicPr/>
          <p:nvPr/>
        </p:nvPicPr>
        <p:blipFill rotWithShape="1">
          <a:blip r:embed="rId4">
            <a:extLst>
              <a:ext uri="{28A0092B-C50C-407E-A947-70E740481C1C}">
                <a14:useLocalDpi xmlns:a14="http://schemas.microsoft.com/office/drawing/2010/main" val="0"/>
              </a:ext>
            </a:extLst>
          </a:blip>
          <a:srcRect l="31028" r="31028"/>
          <a:stretch/>
        </p:blipFill>
        <p:spPr bwMode="auto">
          <a:xfrm>
            <a:off x="4972507" y="1350027"/>
            <a:ext cx="2494598" cy="4847708"/>
          </a:xfrm>
          <a:prstGeom prst="rect">
            <a:avLst/>
          </a:prstGeom>
          <a:noFill/>
          <a:ln>
            <a:noFill/>
          </a:ln>
        </p:spPr>
      </p:pic>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415638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Hair Color Protecting; Radiance Hair</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Shampoo - 200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Pomegranate;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Carthamus</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Tragacanth</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4191000" cy="533341"/>
          </a:xfrm>
          <a:prstGeom prst="rect">
            <a:avLst/>
          </a:prstGeom>
          <a:noFill/>
          <a:ln>
            <a:noFill/>
          </a:ln>
        </p:spPr>
        <p:txBody>
          <a:bodyPr wrap="square" lIns="121868" tIns="60917" rIns="121868" bIns="60917" anchor="t" anchorCtr="0">
            <a:noAutofit/>
          </a:bodyPr>
          <a:lstStyle/>
          <a:p>
            <a:pPr defTabSz="1218895"/>
            <a:r>
              <a:rPr lang="en-US" sz="2400" b="1" dirty="0"/>
              <a:t>HAIR COLOR PROTECTING SHAMPOO</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2.9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4" name="Picture 23" descr="http://www.herbemarket.com/image/cache/Product/jahangir/Hair%20Color%20Protecting%20Shampoo-500x500.jpg"/>
          <p:cNvPicPr/>
          <p:nvPr/>
        </p:nvPicPr>
        <p:blipFill rotWithShape="1">
          <a:blip r:embed="rId4">
            <a:extLst>
              <a:ext uri="{28A0092B-C50C-407E-A947-70E740481C1C}">
                <a14:useLocalDpi xmlns:a14="http://schemas.microsoft.com/office/drawing/2010/main" val="0"/>
              </a:ext>
            </a:extLst>
          </a:blip>
          <a:srcRect l="32857" r="30000"/>
          <a:stretch/>
        </p:blipFill>
        <p:spPr bwMode="auto">
          <a:xfrm>
            <a:off x="5121628" y="1262186"/>
            <a:ext cx="2455167" cy="4935549"/>
          </a:xfrm>
          <a:prstGeom prst="rect">
            <a:avLst/>
          </a:prstGeom>
          <a:noFill/>
          <a:ln>
            <a:noFill/>
          </a:ln>
        </p:spPr>
      </p:pic>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3"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999710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552436"/>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Indications:   Natural Remedy for Skin Rashes &amp; Eczema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Dosage form and packaging:  Cream - 60 ml</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Composition: Calendula; Olive oil; Natural Honey</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27151"/>
            <a:ext cx="3886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HERBAL REPAIR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3.24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2" name="Picture 21" descr="http://www.herbemarket.com/image/cache/Product/jahangir/Herbal%20Repair%20Cream-500x500.jpg"/>
          <p:cNvPicPr/>
          <p:nvPr/>
        </p:nvPicPr>
        <p:blipFill rotWithShape="1">
          <a:blip r:embed="rId4">
            <a:extLst>
              <a:ext uri="{28A0092B-C50C-407E-A947-70E740481C1C}">
                <a14:useLocalDpi xmlns:a14="http://schemas.microsoft.com/office/drawing/2010/main" val="0"/>
              </a:ext>
            </a:extLst>
          </a:blip>
          <a:srcRect l="26728" r="23818"/>
          <a:stretch/>
        </p:blipFill>
        <p:spPr bwMode="auto">
          <a:xfrm>
            <a:off x="5151957" y="1608049"/>
            <a:ext cx="2237855" cy="4774303"/>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1798816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52800"/>
            <a:ext cx="3810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Anti-oxidant; Moisturizing; Reduce skin dryness and wrinkles</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Cream - 60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Licorice; Green tea</a:t>
            </a:r>
          </a:p>
        </p:txBody>
      </p:sp>
      <p:sp>
        <p:nvSpPr>
          <p:cNvPr id="708" name="Shape 708"/>
          <p:cNvSpPr txBox="1"/>
          <p:nvPr/>
        </p:nvSpPr>
        <p:spPr>
          <a:xfrm>
            <a:off x="531812" y="2514659"/>
            <a:ext cx="3886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LIGHTENING CREAM</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3.33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22" name="Picture 21" descr="http://www.herbemarket.com/image/cache/Product/jahangir/Lightening%20Cream-500x500.jpg"/>
          <p:cNvPicPr/>
          <p:nvPr/>
        </p:nvPicPr>
        <p:blipFill rotWithShape="1">
          <a:blip r:embed="rId4">
            <a:extLst>
              <a:ext uri="{28A0092B-C50C-407E-A947-70E740481C1C}">
                <a14:useLocalDpi xmlns:a14="http://schemas.microsoft.com/office/drawing/2010/main" val="0"/>
              </a:ext>
            </a:extLst>
          </a:blip>
          <a:srcRect l="24007" r="24008"/>
          <a:stretch/>
        </p:blipFill>
        <p:spPr bwMode="auto">
          <a:xfrm>
            <a:off x="5027612" y="1665722"/>
            <a:ext cx="2337498" cy="4764042"/>
          </a:xfrm>
          <a:prstGeom prst="rect">
            <a:avLst/>
          </a:prstGeom>
          <a:noFill/>
          <a:ln>
            <a:noFill/>
          </a:ln>
        </p:spPr>
      </p:pic>
      <p:sp>
        <p:nvSpPr>
          <p:cNvPr id="23"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8864343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3" name="Picture 22" descr="http://www.herbemarket.com/image/cache/Product/jahangir/Sunscreen%20Gel%20SPF%2040-500x500.jpg"/>
          <p:cNvPicPr/>
          <p:nvPr/>
        </p:nvPicPr>
        <p:blipFill rotWithShape="1">
          <a:blip r:embed="rId3">
            <a:extLst>
              <a:ext uri="{28A0092B-C50C-407E-A947-70E740481C1C}">
                <a14:useLocalDpi xmlns:a14="http://schemas.microsoft.com/office/drawing/2010/main" val="0"/>
              </a:ext>
            </a:extLst>
          </a:blip>
          <a:srcRect l="25479" r="25478"/>
          <a:stretch/>
        </p:blipFill>
        <p:spPr bwMode="auto">
          <a:xfrm>
            <a:off x="5103813" y="1600201"/>
            <a:ext cx="2209800" cy="4782152"/>
          </a:xfrm>
          <a:prstGeom prst="rect">
            <a:avLst/>
          </a:prstGeom>
          <a:noFill/>
          <a:ln>
            <a:noFill/>
          </a:ln>
        </p:spPr>
      </p:pic>
      <p:sp>
        <p:nvSpPr>
          <p:cNvPr id="707" name="Shape 707"/>
          <p:cNvSpPr txBox="1"/>
          <p:nvPr/>
        </p:nvSpPr>
        <p:spPr>
          <a:xfrm>
            <a:off x="455612" y="35524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Indications: Sunscreen for oily and acne prone skin</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Dosage form and packaging:  Gel - 60 ml</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Composition: Calendula; Green tea; Cinnamon</a:t>
            </a:r>
          </a:p>
        </p:txBody>
      </p:sp>
      <p:sp>
        <p:nvSpPr>
          <p:cNvPr id="708" name="Shape 708"/>
          <p:cNvSpPr txBox="1"/>
          <p:nvPr/>
        </p:nvSpPr>
        <p:spPr>
          <a:xfrm>
            <a:off x="531812" y="2427151"/>
            <a:ext cx="34290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SUNSCREEN GEL SPF 40</a:t>
            </a:r>
            <a:endParaRPr lang="en" sz="2400" b="1" kern="0" dirty="0">
              <a:solidFill>
                <a:srgbClr val="3F3F3F"/>
              </a:solidFill>
              <a:ea typeface="Arial"/>
              <a:cs typeface="Arial"/>
              <a:sym typeface="Aria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47" y="421425"/>
            <a:ext cx="2540665" cy="1328277"/>
          </a:xfrm>
          <a:prstGeom prst="rect">
            <a:avLst/>
          </a:prstGeom>
        </p:spPr>
      </p:pic>
      <p:grpSp>
        <p:nvGrpSpPr>
          <p:cNvPr id="26" name="Shape 711"/>
          <p:cNvGrpSpPr/>
          <p:nvPr/>
        </p:nvGrpSpPr>
        <p:grpSpPr>
          <a:xfrm>
            <a:off x="8560868" y="832749"/>
            <a:ext cx="3400944" cy="897785"/>
            <a:chOff x="2113657" y="4283314"/>
            <a:chExt cx="3647460" cy="673514"/>
          </a:xfrm>
        </p:grpSpPr>
        <p:sp>
          <p:nvSpPr>
            <p:cNvPr id="28"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35 Days)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8"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9" name="Shape 717"/>
          <p:cNvGrpSpPr/>
          <p:nvPr/>
        </p:nvGrpSpPr>
        <p:grpSpPr>
          <a:xfrm>
            <a:off x="8560868" y="6013117"/>
            <a:ext cx="3253608" cy="897784"/>
            <a:chOff x="2113657" y="4283315"/>
            <a:chExt cx="3647460" cy="673513"/>
          </a:xfrm>
        </p:grpSpPr>
        <p:sp>
          <p:nvSpPr>
            <p:cNvPr id="40"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3.24 USD</a:t>
              </a:r>
            </a:p>
          </p:txBody>
        </p:sp>
        <p:sp>
          <p:nvSpPr>
            <p:cNvPr id="41"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2"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24" name="Shape 717"/>
          <p:cNvGrpSpPr/>
          <p:nvPr/>
        </p:nvGrpSpPr>
        <p:grpSpPr>
          <a:xfrm>
            <a:off x="8560868" y="2378816"/>
            <a:ext cx="3705744" cy="897784"/>
            <a:chOff x="2113657" y="4283315"/>
            <a:chExt cx="3887257" cy="673513"/>
          </a:xfrm>
        </p:grpSpPr>
        <p:sp>
          <p:nvSpPr>
            <p:cNvPr id="25"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7"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0" name="Shape 720"/>
          <p:cNvGrpSpPr/>
          <p:nvPr/>
        </p:nvGrpSpPr>
        <p:grpSpPr>
          <a:xfrm>
            <a:off x="8560867" y="4261751"/>
            <a:ext cx="3627958" cy="897784"/>
            <a:chOff x="2113657" y="4283314"/>
            <a:chExt cx="3647460" cy="673513"/>
          </a:xfrm>
        </p:grpSpPr>
        <p:sp>
          <p:nvSpPr>
            <p:cNvPr id="4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5"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6"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9420565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Industrials</a:t>
            </a:r>
            <a:endParaRPr lang="en-US" dirty="0"/>
          </a:p>
        </p:txBody>
      </p:sp>
    </p:spTree>
    <p:extLst>
      <p:ext uri="{BB962C8B-B14F-4D97-AF65-F5344CB8AC3E}">
        <p14:creationId xmlns:p14="http://schemas.microsoft.com/office/powerpoint/2010/main" val="30927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err="1"/>
              <a:t>ImageVision</a:t>
            </a:r>
            <a:r>
              <a:rPr lang="en-US" sz="2400" b="1" baseline="30000" dirty="0" err="1"/>
              <a:t>TM</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IEC60601-1-4 , IEC60601-1-1</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IEC60601-1-2 ,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ISO9001-2008</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105,000 $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- 145,000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The Options</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18" y="552450"/>
            <a:ext cx="2254494" cy="971550"/>
          </a:xfrm>
          <a:prstGeom prst="rect">
            <a:avLst/>
          </a:prstGeom>
        </p:spPr>
      </p:pic>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3" name="Picture 22" descr="C:\Users\Ebrahimi\Downloads\345345.jpg"/>
          <p:cNvPicPr/>
          <p:nvPr/>
        </p:nvPicPr>
        <p:blipFill>
          <a:blip r:embed="rId4">
            <a:extLst>
              <a:ext uri="{28A0092B-C50C-407E-A947-70E740481C1C}">
                <a14:useLocalDpi xmlns:a14="http://schemas.microsoft.com/office/drawing/2010/main" val="0"/>
              </a:ext>
            </a:extLst>
          </a:blip>
          <a:srcRect/>
          <a:stretch>
            <a:fillRect/>
          </a:stretch>
        </p:blipFill>
        <p:spPr bwMode="auto">
          <a:xfrm>
            <a:off x="3699093" y="237716"/>
            <a:ext cx="4605119" cy="6544084"/>
          </a:xfrm>
          <a:prstGeom prst="rect">
            <a:avLst/>
          </a:prstGeom>
          <a:noFill/>
          <a:ln>
            <a:noFill/>
          </a:ln>
        </p:spPr>
      </p:pic>
      <p:sp>
        <p:nvSpPr>
          <p:cNvPr id="24" name="Shape 974"/>
          <p:cNvSpPr/>
          <p:nvPr/>
        </p:nvSpPr>
        <p:spPr>
          <a:xfrm rot="10800000">
            <a:off x="8959687" y="5364411"/>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5" name="Shape 450"/>
          <p:cNvSpPr/>
          <p:nvPr/>
        </p:nvSpPr>
        <p:spPr>
          <a:xfrm>
            <a:off x="8841213" y="3380236"/>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07" name="Shape 707"/>
          <p:cNvSpPr txBox="1"/>
          <p:nvPr/>
        </p:nvSpPr>
        <p:spPr>
          <a:xfrm>
            <a:off x="455611" y="2942836"/>
            <a:ext cx="348381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Unique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multi-face tool to eliminate line of sight problem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Specific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tool design to access all sinuses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Tracking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device with extensive field of view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Review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of surgery procedure via auto saved module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Extensive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operational area coverage with two long articulated arms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General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adaptors to define selected surgery tools as a navigation probe</a:t>
            </a:r>
          </a:p>
        </p:txBody>
      </p:sp>
    </p:spTree>
    <p:extLst>
      <p:ext uri="{BB962C8B-B14F-4D97-AF65-F5344CB8AC3E}">
        <p14:creationId xmlns:p14="http://schemas.microsoft.com/office/powerpoint/2010/main" val="21884067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66636"/>
            <a:ext cx="37338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It has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 flexible structure that can be used as DCS, PMS, SCS, etc.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Any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failure in one of the network cables,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switches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or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cards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has no effect in full functioning of the system</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Hardware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is a modular system based on IEEE-1014(VME) which is an industrial computer that includes CPU, IO and communication modules.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 for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controling</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systems in:</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Gas and Petrochemical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industry, Mine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Water and Construction Industries, Power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(Generation, Transmission,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Distribution), Railway,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etc</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a:t>KTC-DCS</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 – 5 Projects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CE</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IEC6</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 , IEC60068</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Certificate of Security evaluation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12,000,000 $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Project Scale)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84 </a:t>
            </a:r>
            <a:r>
              <a:rPr lang="en-US" sz="1600" kern="0" dirty="0">
                <a:solidFill>
                  <a:srgbClr val="595959"/>
                </a:solidFill>
                <a:latin typeface="Times New Roman" panose="02020603050405020304" pitchFamily="18" charset="0"/>
                <a:ea typeface="Arial"/>
                <a:cs typeface="Times New Roman" panose="02020603050405020304" pitchFamily="18" charset="0"/>
              </a:rPr>
              <a:t>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4" name="Picture 23"/>
          <p:cNvPicPr/>
          <p:nvPr/>
        </p:nvPicPr>
        <p:blipFill rotWithShape="1">
          <a:blip r:embed="rId3" cstate="print">
            <a:extLst>
              <a:ext uri="{28A0092B-C50C-407E-A947-70E740481C1C}">
                <a14:useLocalDpi xmlns:a14="http://schemas.microsoft.com/office/drawing/2010/main" val="0"/>
              </a:ext>
            </a:extLst>
          </a:blip>
          <a:srcRect l="2110" t="1111" r="3839" b="2223"/>
          <a:stretch/>
        </p:blipFill>
        <p:spPr>
          <a:xfrm>
            <a:off x="4418012" y="0"/>
            <a:ext cx="4038600" cy="6858000"/>
          </a:xfrm>
          <a:prstGeom prst="rect">
            <a:avLst/>
          </a:prstGeom>
          <a:ln>
            <a:noFill/>
          </a:ln>
        </p:spPr>
      </p:pic>
      <p:pic>
        <p:nvPicPr>
          <p:cNvPr id="25" name="Picture 24"/>
          <p:cNvPicPr/>
          <p:nvPr/>
        </p:nvPicPr>
        <p:blipFill>
          <a:blip r:embed="rId4">
            <a:extLst>
              <a:ext uri="{28A0092B-C50C-407E-A947-70E740481C1C}">
                <a14:useLocalDpi xmlns:a14="http://schemas.microsoft.com/office/drawing/2010/main" val="0"/>
              </a:ext>
            </a:extLst>
          </a:blip>
          <a:stretch>
            <a:fillRect/>
          </a:stretch>
        </p:blipFill>
        <p:spPr>
          <a:xfrm>
            <a:off x="552492" y="624603"/>
            <a:ext cx="3027319" cy="1080702"/>
          </a:xfrm>
          <a:prstGeom prst="rect">
            <a:avLst/>
          </a:prstGeom>
        </p:spPr>
      </p:pic>
      <p:sp>
        <p:nvSpPr>
          <p:cNvPr id="23"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067467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66636"/>
            <a:ext cx="373380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It  is a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powerful,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flexible, distributed Supervisory Control and Data Acquisition (SCADA)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This package provides organizations with critical information, enabling them to improve their overall business performance</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Full modular, preventing of total failure at failure of a specific module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controling</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systems in:</a:t>
            </a:r>
          </a:p>
          <a:p>
            <a:pPr lvl="1"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Oil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&amp; Gas and Petrochemical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industry, Mine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and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metal, Water and Construction Industries, Power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(Generation, Transmission,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Distribution), Railway,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etc</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057400"/>
            <a:ext cx="3352800" cy="533341"/>
          </a:xfrm>
          <a:prstGeom prst="rect">
            <a:avLst/>
          </a:prstGeom>
          <a:noFill/>
          <a:ln>
            <a:noFill/>
          </a:ln>
        </p:spPr>
        <p:txBody>
          <a:bodyPr wrap="square" lIns="121868" tIns="60917" rIns="121868" bIns="60917" anchor="t" anchorCtr="0">
            <a:noAutofit/>
          </a:bodyPr>
          <a:lstStyle/>
          <a:p>
            <a:pPr defTabSz="1218895"/>
            <a:r>
              <a:rPr lang="en-US" sz="2400" b="1" dirty="0"/>
              <a:t>KTC-SCADA</a:t>
            </a:r>
            <a:r>
              <a:rPr lang="en-US" sz="2400" b="1" baseline="30000" dirty="0"/>
              <a:t> </a:t>
            </a:r>
            <a:endParaRPr lang="en" sz="1333" b="1" kern="0" dirty="0">
              <a:solidFill>
                <a:srgbClr val="3F3F3F"/>
              </a:solidFill>
              <a:latin typeface="Arial"/>
              <a:ea typeface="Arial"/>
              <a:cs typeface="Arial"/>
              <a:sym typeface="Arial"/>
            </a:endParaRPr>
          </a:p>
        </p:txBody>
      </p:sp>
      <p:grpSp>
        <p:nvGrpSpPr>
          <p:cNvPr id="711" name="Shape 711"/>
          <p:cNvGrpSpPr/>
          <p:nvPr/>
        </p:nvGrpSpPr>
        <p:grpSpPr>
          <a:xfrm>
            <a:off x="8560868" y="6803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 – 5 Projects (Per year)</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66106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19446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3990308"/>
            <a:ext cx="3627958" cy="897785"/>
            <a:chOff x="2113657" y="4283314"/>
            <a:chExt cx="3647460" cy="673514"/>
          </a:xfrm>
        </p:grpSpPr>
        <p:sp>
          <p:nvSpPr>
            <p:cNvPr id="721" name="Shape 721"/>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OHSAS 18001:2007</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9001: 2008, ISO 14001:2008</a:t>
              </a:r>
            </a:p>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HSE-MS HSE </a:t>
              </a: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9" name="Shape 450"/>
          <p:cNvSpPr/>
          <p:nvPr/>
        </p:nvSpPr>
        <p:spPr>
          <a:xfrm>
            <a:off x="8863945" y="3413661"/>
            <a:ext cx="545316" cy="588847"/>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0" name="Shape 451"/>
          <p:cNvSpPr/>
          <p:nvPr/>
        </p:nvSpPr>
        <p:spPr>
          <a:xfrm rot="1795255">
            <a:off x="8958484" y="1212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5882388"/>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450,000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- 36,000,000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Depending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on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Project Scale)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8" name="Shape 718"/>
          <p:cNvSpPr txBox="1"/>
          <p:nvPr/>
        </p:nvSpPr>
        <p:spPr>
          <a:xfrm>
            <a:off x="8560868" y="2493886"/>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84 </a:t>
            </a:r>
            <a:r>
              <a:rPr lang="en-US" sz="1600" kern="0" dirty="0">
                <a:solidFill>
                  <a:srgbClr val="595959"/>
                </a:solidFill>
                <a:latin typeface="Times New Roman" panose="02020603050405020304" pitchFamily="18" charset="0"/>
                <a:ea typeface="Arial"/>
                <a:cs typeface="Times New Roman" panose="02020603050405020304" pitchFamily="18" charset="0"/>
              </a:rPr>
              <a:t>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552492" y="624603"/>
            <a:ext cx="3027319" cy="1080702"/>
          </a:xfrm>
          <a:prstGeom prst="rect">
            <a:avLst/>
          </a:prstGeom>
        </p:spPr>
      </p:pic>
      <p:pic>
        <p:nvPicPr>
          <p:cNvPr id="23" name="Picture 22"/>
          <p:cNvPicPr/>
          <p:nvPr/>
        </p:nvPicPr>
        <p:blipFill>
          <a:blip r:embed="rId4">
            <a:extLst>
              <a:ext uri="{28A0092B-C50C-407E-A947-70E740481C1C}">
                <a14:useLocalDpi xmlns:a14="http://schemas.microsoft.com/office/drawing/2010/main" val="0"/>
              </a:ext>
            </a:extLst>
          </a:blip>
          <a:srcRect/>
          <a:stretch>
            <a:fillRect/>
          </a:stretch>
        </p:blipFill>
        <p:spPr bwMode="auto">
          <a:xfrm>
            <a:off x="4341811" y="0"/>
            <a:ext cx="4114801" cy="6858000"/>
          </a:xfrm>
          <a:prstGeom prst="rect">
            <a:avLst/>
          </a:prstGeom>
          <a:noFill/>
          <a:ln>
            <a:noFill/>
          </a:ln>
        </p:spPr>
      </p:pic>
      <p:sp>
        <p:nvSpPr>
          <p:cNvPr id="24" name="Shape 974"/>
          <p:cNvSpPr/>
          <p:nvPr/>
        </p:nvSpPr>
        <p:spPr>
          <a:xfrm rot="10800000">
            <a:off x="8959687" y="53388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9839124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2971800"/>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Applicable to agricultural wells, diesel pumps, and gravity currents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Based on measurement of the amount of passing water with accuracy of 0.5%</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No moving mechanical parts in the way of water flow</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site easy and fast repair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(modular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Impossible to contravene and manipulate</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Without fragile pieces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Sealed in order to protect the meter from being removed</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Seamless cast iron body which requires neither input electricity nor any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protectors</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Capable of operating with an internal Li-ion battery for 3 years</a:t>
            </a:r>
          </a:p>
        </p:txBody>
      </p:sp>
      <p:sp>
        <p:nvSpPr>
          <p:cNvPr id="708" name="Shape 708"/>
          <p:cNvSpPr txBox="1"/>
          <p:nvPr/>
        </p:nvSpPr>
        <p:spPr>
          <a:xfrm>
            <a:off x="531812" y="2133600"/>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Smart Electromagnetic water meter (Easy Mag800)</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3000 Units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720" name="Shape 720"/>
          <p:cNvGrpSpPr/>
          <p:nvPr/>
        </p:nvGrpSpPr>
        <p:grpSpPr>
          <a:xfrm>
            <a:off x="8560867" y="42617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Final Confirmation from Iran Ministry of Energy</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1400 – 2250</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(Depends on Size)</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408186"/>
            <a:ext cx="1676400" cy="149678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56510"/>
          <a:stretch/>
        </p:blipFill>
        <p:spPr>
          <a:xfrm>
            <a:off x="4870095" y="-367447"/>
            <a:ext cx="2845212" cy="4025047"/>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43033"/>
          <a:stretch/>
        </p:blipFill>
        <p:spPr>
          <a:xfrm>
            <a:off x="4839379" y="2934760"/>
            <a:ext cx="3425066" cy="3821228"/>
          </a:xfrm>
          <a:prstGeom prst="rect">
            <a:avLst/>
          </a:prstGeom>
        </p:spPr>
      </p:pic>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36 months </a:t>
            </a:r>
            <a:r>
              <a:rPr lang="en-US" sz="1600" kern="0" dirty="0">
                <a:solidFill>
                  <a:srgbClr val="595959"/>
                </a:solidFill>
                <a:latin typeface="Times New Roman" panose="02020603050405020304" pitchFamily="18" charset="0"/>
                <a:ea typeface="Arial"/>
                <a:cs typeface="Times New Roman" panose="02020603050405020304" pitchFamily="18" charset="0"/>
              </a:rPr>
              <a:t>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31676811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3171436"/>
            <a:ext cx="35814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Gives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wear-resistance, high resistance to rupture, tear resistance to rubber, high dynamic hardness and elastic rebound to rubber, high durability, and low hysteresis</a:t>
            </a:r>
          </a:p>
          <a:p>
            <a:pPr marL="285750" indent="-285750" defTabSz="1218895">
              <a:buFont typeface="Arial" panose="020B0604020202020204" pitchFamily="34" charset="0"/>
              <a:buChar char="•"/>
            </a:pP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used for producing: high quality, protecting rubbers and protecting stocks, transporter and conveyor belts, breaker rubber, technical seals, cable covers. It is also used for producing high quality rubber molded articles working in hard conditions</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p>
        </p:txBody>
      </p:sp>
      <p:sp>
        <p:nvSpPr>
          <p:cNvPr id="708" name="Shape 708"/>
          <p:cNvSpPr txBox="1"/>
          <p:nvPr/>
        </p:nvSpPr>
        <p:spPr>
          <a:xfrm>
            <a:off x="455612" y="21336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HARD </a:t>
            </a:r>
            <a:endParaRPr lang="en-US" sz="2400" b="1" kern="0" dirty="0" smtClean="0">
              <a:solidFill>
                <a:srgbClr val="3F3F3F"/>
              </a:solidFill>
              <a:ea typeface="Arial"/>
              <a:cs typeface="Arial"/>
              <a:sym typeface="Arial"/>
            </a:endParaRPr>
          </a:p>
          <a:p>
            <a:pPr defTabSz="1218895"/>
            <a:r>
              <a:rPr lang="en-US" sz="2400" b="1" kern="0" dirty="0" smtClean="0">
                <a:solidFill>
                  <a:srgbClr val="3F3F3F"/>
                </a:solidFill>
                <a:ea typeface="Arial"/>
                <a:cs typeface="Arial"/>
                <a:sym typeface="Arial"/>
              </a:rPr>
              <a:t>CARBON </a:t>
            </a:r>
            <a:r>
              <a:rPr lang="en-US" sz="2400" b="1" kern="0" dirty="0">
                <a:solidFill>
                  <a:srgbClr val="3F3F3F"/>
                </a:solidFill>
                <a:ea typeface="Arial"/>
                <a:cs typeface="Arial"/>
                <a:sym typeface="Arial"/>
              </a:rPr>
              <a:t>BLACK:</a:t>
            </a: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039069"/>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a:solidFill>
                    <a:srgbClr val="595959"/>
                  </a:solidFill>
                  <a:latin typeface="Times New Roman" panose="02020603050405020304" pitchFamily="18" charset="0"/>
                  <a:ea typeface="Arial"/>
                  <a:cs typeface="Times New Roman" panose="02020603050405020304" pitchFamily="18" charset="0"/>
                  <a:sym typeface="Arial"/>
                </a:rPr>
                <a:t>IMS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ISO9001_2008 ,  ISO14001_2004</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ISO18001_2007</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043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With Negotiation</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12 </a:t>
            </a:r>
            <a:r>
              <a:rPr lang="en-US" sz="1600" kern="0" dirty="0">
                <a:solidFill>
                  <a:srgbClr val="595959"/>
                </a:solidFill>
                <a:latin typeface="Times New Roman" panose="02020603050405020304" pitchFamily="18" charset="0"/>
                <a:ea typeface="Arial"/>
                <a:cs typeface="Times New Roman" panose="02020603050405020304" pitchFamily="18" charset="0"/>
              </a:rPr>
              <a:t>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9" name="Picture 28"/>
          <p:cNvPicPr/>
          <p:nvPr/>
        </p:nvPicPr>
        <p:blipFill>
          <a:blip r:embed="rId3" cstate="print">
            <a:extLst>
              <a:ext uri="{28A0092B-C50C-407E-A947-70E740481C1C}">
                <a14:useLocalDpi xmlns:a14="http://schemas.microsoft.com/office/drawing/2010/main" val="0"/>
              </a:ext>
            </a:extLst>
          </a:blip>
          <a:stretch>
            <a:fillRect/>
          </a:stretch>
        </p:blipFill>
        <p:spPr>
          <a:xfrm>
            <a:off x="4328192" y="59"/>
            <a:ext cx="3787806" cy="2514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rotWithShape="1">
          <a:blip r:embed="rId4"/>
          <a:srcRect t="3467"/>
          <a:stretch/>
        </p:blipFill>
        <p:spPr>
          <a:xfrm>
            <a:off x="4328192" y="2661314"/>
            <a:ext cx="3787806" cy="4501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a:srcRect l="17494" t="7047" r="24746" b="60613"/>
          <a:stretch/>
        </p:blipFill>
        <p:spPr>
          <a:xfrm>
            <a:off x="543631" y="1571626"/>
            <a:ext cx="3082075" cy="290206"/>
          </a:xfrm>
          <a:prstGeom prst="rect">
            <a:avLst/>
          </a:prstGeom>
        </p:spPr>
      </p:pic>
      <p:pic>
        <p:nvPicPr>
          <p:cNvPr id="34" name="Picture 33"/>
          <p:cNvPicPr>
            <a:picLocks noChangeAspect="1"/>
          </p:cNvPicPr>
          <p:nvPr/>
        </p:nvPicPr>
        <p:blipFill rotWithShape="1">
          <a:blip r:embed="rId5"/>
          <a:srcRect r="82916"/>
          <a:stretch/>
        </p:blipFill>
        <p:spPr>
          <a:xfrm>
            <a:off x="455611" y="228600"/>
            <a:ext cx="1441713" cy="1419225"/>
          </a:xfrm>
          <a:prstGeom prst="rect">
            <a:avLst/>
          </a:prstGeom>
        </p:spPr>
      </p:pic>
      <p:pic>
        <p:nvPicPr>
          <p:cNvPr id="36" name="Picture 35"/>
          <p:cNvPicPr>
            <a:picLocks noChangeAspect="1"/>
          </p:cNvPicPr>
          <p:nvPr/>
        </p:nvPicPr>
        <p:blipFill rotWithShape="1">
          <a:blip r:embed="rId5"/>
          <a:srcRect l="79021" t="9521" r="4655" b="60613"/>
          <a:stretch/>
        </p:blipFill>
        <p:spPr>
          <a:xfrm>
            <a:off x="2053037" y="1075978"/>
            <a:ext cx="1572669" cy="483898"/>
          </a:xfrm>
          <a:prstGeom prst="rect">
            <a:avLst/>
          </a:prstGeom>
        </p:spPr>
      </p:pic>
    </p:spTree>
    <p:extLst>
      <p:ext uri="{BB962C8B-B14F-4D97-AF65-F5344CB8AC3E}">
        <p14:creationId xmlns:p14="http://schemas.microsoft.com/office/powerpoint/2010/main" val="26357364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3247636"/>
            <a:ext cx="358140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Gives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elasticity to rubber, middle hardness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high ability for filing, high profiling properties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Widely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used for producing: tires, tubes, sleeves, profiling articles, technical seals, molded articles, roof coverings, framed and breaker rubbers, cables, footwear</a:t>
            </a:r>
          </a:p>
        </p:txBody>
      </p:sp>
      <p:sp>
        <p:nvSpPr>
          <p:cNvPr id="708" name="Shape 708"/>
          <p:cNvSpPr txBox="1"/>
          <p:nvPr/>
        </p:nvSpPr>
        <p:spPr>
          <a:xfrm>
            <a:off x="455612" y="2209859"/>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SOFT </a:t>
            </a:r>
          </a:p>
          <a:p>
            <a:pPr defTabSz="1218895"/>
            <a:r>
              <a:rPr lang="en-US" sz="2400" b="1" kern="0" dirty="0" smtClean="0">
                <a:solidFill>
                  <a:srgbClr val="3F3F3F"/>
                </a:solidFill>
                <a:ea typeface="Arial"/>
                <a:cs typeface="Arial"/>
                <a:sym typeface="Arial"/>
              </a:rPr>
              <a:t>CARBON </a:t>
            </a:r>
            <a:r>
              <a:rPr lang="en-US" sz="2400" b="1" kern="0" dirty="0">
                <a:solidFill>
                  <a:srgbClr val="3F3F3F"/>
                </a:solidFill>
                <a:ea typeface="Arial"/>
                <a:cs typeface="Arial"/>
                <a:sym typeface="Arial"/>
              </a:rPr>
              <a:t>BLACK:</a:t>
            </a: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3500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ton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039069"/>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IMS</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ISO9001_2008 ,  ISO14001_2004</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ISO18001_2007</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043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With Negotiation</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12 </a:t>
            </a:r>
            <a:r>
              <a:rPr lang="en-US" sz="1600" kern="0" dirty="0">
                <a:solidFill>
                  <a:srgbClr val="595959"/>
                </a:solidFill>
                <a:latin typeface="Times New Roman" panose="02020603050405020304" pitchFamily="18" charset="0"/>
                <a:ea typeface="Arial"/>
                <a:cs typeface="Times New Roman" panose="02020603050405020304" pitchFamily="18" charset="0"/>
              </a:rPr>
              <a:t>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4864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6" name="Picture 5"/>
          <p:cNvPicPr>
            <a:picLocks noChangeAspect="1"/>
          </p:cNvPicPr>
          <p:nvPr/>
        </p:nvPicPr>
        <p:blipFill rotWithShape="1">
          <a:blip r:embed="rId3"/>
          <a:srcRect l="17494" t="7047" r="24746" b="60613"/>
          <a:stretch/>
        </p:blipFill>
        <p:spPr>
          <a:xfrm>
            <a:off x="543631" y="1571626"/>
            <a:ext cx="3082075" cy="290206"/>
          </a:xfrm>
          <a:prstGeom prst="rect">
            <a:avLst/>
          </a:prstGeom>
        </p:spPr>
      </p:pic>
      <p:pic>
        <p:nvPicPr>
          <p:cNvPr id="34" name="Picture 33"/>
          <p:cNvPicPr>
            <a:picLocks noChangeAspect="1"/>
          </p:cNvPicPr>
          <p:nvPr/>
        </p:nvPicPr>
        <p:blipFill rotWithShape="1">
          <a:blip r:embed="rId3"/>
          <a:srcRect r="82916"/>
          <a:stretch/>
        </p:blipFill>
        <p:spPr>
          <a:xfrm>
            <a:off x="455611" y="228600"/>
            <a:ext cx="1441713" cy="1419225"/>
          </a:xfrm>
          <a:prstGeom prst="rect">
            <a:avLst/>
          </a:prstGeom>
        </p:spPr>
      </p:pic>
      <p:pic>
        <p:nvPicPr>
          <p:cNvPr id="36" name="Picture 35"/>
          <p:cNvPicPr>
            <a:picLocks noChangeAspect="1"/>
          </p:cNvPicPr>
          <p:nvPr/>
        </p:nvPicPr>
        <p:blipFill rotWithShape="1">
          <a:blip r:embed="rId3"/>
          <a:srcRect l="79021" t="9521" r="4655" b="60613"/>
          <a:stretch/>
        </p:blipFill>
        <p:spPr>
          <a:xfrm>
            <a:off x="2053037" y="1075978"/>
            <a:ext cx="1572669" cy="4838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672" y="76200"/>
            <a:ext cx="4073921" cy="305544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537" y="3276600"/>
            <a:ext cx="4368800" cy="3352800"/>
          </a:xfrm>
          <a:prstGeom prst="rect">
            <a:avLst/>
          </a:prstGeom>
        </p:spPr>
      </p:pic>
    </p:spTree>
    <p:extLst>
      <p:ext uri="{BB962C8B-B14F-4D97-AF65-F5344CB8AC3E}">
        <p14:creationId xmlns:p14="http://schemas.microsoft.com/office/powerpoint/2010/main" val="25112970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2289" name="Picture 1" descr="Untitled-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83" t="11469" r="13400" b="9221"/>
          <a:stretch/>
        </p:blipFill>
        <p:spPr bwMode="auto">
          <a:xfrm flipH="1">
            <a:off x="4265612" y="1806134"/>
            <a:ext cx="4448182" cy="352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 name="Shape 707"/>
          <p:cNvSpPr txBox="1"/>
          <p:nvPr/>
        </p:nvSpPr>
        <p:spPr>
          <a:xfrm>
            <a:off x="455612" y="3323836"/>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CKG(O)</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Heavy Oil</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Cement and Lime Rotary Kilns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4:1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Heat Capacity: 170,000,000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Cement </a:t>
            </a:r>
            <a:r>
              <a:rPr lang="en-US" sz="2400" b="1" kern="0" dirty="0">
                <a:solidFill>
                  <a:srgbClr val="3F3F3F"/>
                </a:solidFill>
                <a:ea typeface="Arial"/>
                <a:cs typeface="Arial"/>
              </a:rPr>
              <a:t>and Lime Rotary Kilns Burner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 </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10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grpSp>
        <p:nvGrpSpPr>
          <p:cNvPr id="23"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275027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323836"/>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NGOF/R/S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Liq</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Fired Heaters</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5:1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Heat Capacity: 100,000 to 5,000,000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Installation: Floor, Roof &amp; Side</a:t>
            </a:r>
          </a:p>
        </p:txBody>
      </p:sp>
      <p:sp>
        <p:nvSpPr>
          <p:cNvPr id="708" name="Shape 708"/>
          <p:cNvSpPr txBox="1"/>
          <p:nvPr/>
        </p:nvSpPr>
        <p:spPr>
          <a:xfrm>
            <a:off x="531812" y="22860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rPr>
              <a:t>Medium Velocity Burner for Fired Heaters</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It depends on burner installation position and capacity.</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pic>
        <p:nvPicPr>
          <p:cNvPr id="14338" name="Picture 2" descr="3"/>
          <p:cNvPicPr>
            <a:picLocks noChangeAspect="1" noChangeArrowheads="1"/>
          </p:cNvPicPr>
          <p:nvPr/>
        </p:nvPicPr>
        <p:blipFill>
          <a:blip r:embed="rId4" cstate="print">
            <a:extLst>
              <a:ext uri="{28A0092B-C50C-407E-A947-70E740481C1C}">
                <a14:useLocalDpi xmlns:a14="http://schemas.microsoft.com/office/drawing/2010/main" val="0"/>
              </a:ext>
            </a:extLst>
          </a:blip>
          <a:srcRect t="19453" b="25598"/>
          <a:stretch>
            <a:fillRect/>
          </a:stretch>
        </p:blipFill>
        <p:spPr bwMode="auto">
          <a:xfrm>
            <a:off x="4453882" y="228600"/>
            <a:ext cx="4231330" cy="330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C:\Users\t.baharipour\AppData\Local\Microsoft\Windows\INetCache\Content.Word\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2321" y="3200459"/>
            <a:ext cx="4658546" cy="4111664"/>
          </a:xfrm>
          <a:prstGeom prst="rect">
            <a:avLst/>
          </a:prstGeom>
          <a:noFill/>
          <a:ln>
            <a:noFill/>
          </a:ln>
        </p:spPr>
      </p:pic>
      <p:grpSp>
        <p:nvGrpSpPr>
          <p:cNvPr id="23" name="Shape 720"/>
          <p:cNvGrpSpPr/>
          <p:nvPr/>
        </p:nvGrpSpPr>
        <p:grpSpPr>
          <a:xfrm>
            <a:off x="8560867" y="4261751"/>
            <a:ext cx="3627958" cy="897784"/>
            <a:chOff x="2113657" y="4283314"/>
            <a:chExt cx="3647460" cy="673513"/>
          </a:xfrm>
        </p:grpSpPr>
        <p:sp>
          <p:nvSpPr>
            <p:cNvPr id="28"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4103234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15362" name="Picture 2" descr="PC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2" y="1810985"/>
            <a:ext cx="5052404" cy="37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 name="Shape 707"/>
          <p:cNvSpPr txBox="1"/>
          <p:nvPr/>
        </p:nvSpPr>
        <p:spPr>
          <a:xfrm>
            <a:off x="455612" y="3276600"/>
            <a:ext cx="3991794"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Model: PCG(O)</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Fuel: Gas, Heavy Oil</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Application: Pre-Heating of Cement Kilns and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Precalciner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Turn-Down Ratio: 4:1</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Heat Capacity: 25,000,000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kCal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hr</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5146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Precalciner</a:t>
            </a:r>
            <a:r>
              <a:rPr lang="en-US" sz="2400" b="1" kern="0" dirty="0">
                <a:solidFill>
                  <a:srgbClr val="3F3F3F"/>
                </a:solidFill>
                <a:ea typeface="Arial"/>
                <a:cs typeface="Arial"/>
              </a:rPr>
              <a:t> Burner</a:t>
            </a:r>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 Sets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US"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719" name="Shape 719"/>
          <p:cNvSpPr txBox="1"/>
          <p:nvPr/>
        </p:nvSpPr>
        <p:spPr>
          <a:xfrm>
            <a:off x="8560869" y="2378815"/>
            <a:ext cx="34771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 20</a:t>
              </a: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00</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3" name="Shape 718"/>
          <p:cNvSpPr txBox="1"/>
          <p:nvPr/>
        </p:nvSpPr>
        <p:spPr>
          <a:xfrm>
            <a:off x="8560868" y="2683691"/>
            <a:ext cx="3705744"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84636"/>
          <a:stretch/>
        </p:blipFill>
        <p:spPr>
          <a:xfrm>
            <a:off x="438258" y="364709"/>
            <a:ext cx="1236554" cy="1669832"/>
          </a:xfrm>
          <a:prstGeom prst="rect">
            <a:avLst/>
          </a:prstGeom>
        </p:spPr>
      </p:pic>
      <p:sp>
        <p:nvSpPr>
          <p:cNvPr id="25" name="Shape 708"/>
          <p:cNvSpPr txBox="1"/>
          <p:nvPr/>
        </p:nvSpPr>
        <p:spPr>
          <a:xfrm>
            <a:off x="1522412" y="1447859"/>
            <a:ext cx="4267200" cy="533341"/>
          </a:xfrm>
          <a:prstGeom prst="rect">
            <a:avLst/>
          </a:prstGeom>
          <a:noFill/>
          <a:ln>
            <a:noFill/>
          </a:ln>
        </p:spPr>
        <p:txBody>
          <a:bodyPr wrap="square" lIns="121868" tIns="60917" rIns="121868" bIns="60917" anchor="t" anchorCtr="0">
            <a:noAutofit/>
          </a:bodyPr>
          <a:lstStyle/>
          <a:p>
            <a:pPr defTabSz="1218895"/>
            <a:r>
              <a:rPr lang="en-US" sz="2400" b="1" i="1" kern="0" dirty="0" smtClean="0">
                <a:solidFill>
                  <a:srgbClr val="FF3300"/>
                </a:solidFill>
                <a:latin typeface="Times New Roman" panose="02020603050405020304" pitchFamily="18" charset="0"/>
                <a:ea typeface="Arial"/>
                <a:cs typeface="Times New Roman" panose="02020603050405020304" pitchFamily="18" charset="0"/>
                <a:sym typeface="Arial"/>
              </a:rPr>
              <a:t>SHOLEH SANAT co</a:t>
            </a:r>
            <a:endParaRPr lang="en" sz="2400" b="1" i="1" kern="0" dirty="0">
              <a:solidFill>
                <a:srgbClr val="FF3300"/>
              </a:solidFill>
              <a:latin typeface="Times New Roman" panose="02020603050405020304" pitchFamily="18" charset="0"/>
              <a:ea typeface="Arial"/>
              <a:cs typeface="Times New Roman" panose="02020603050405020304" pitchFamily="18" charset="0"/>
              <a:sym typeface="Arial"/>
            </a:endParaRPr>
          </a:p>
        </p:txBody>
      </p:sp>
      <p:grpSp>
        <p:nvGrpSpPr>
          <p:cNvPr id="23" name="Shape 720"/>
          <p:cNvGrpSpPr/>
          <p:nvPr/>
        </p:nvGrpSpPr>
        <p:grpSpPr>
          <a:xfrm>
            <a:off x="8560867" y="4261751"/>
            <a:ext cx="3627958" cy="897784"/>
            <a:chOff x="2113657" y="4283314"/>
            <a:chExt cx="3647460" cy="673513"/>
          </a:xfrm>
        </p:grpSpPr>
        <p:sp>
          <p:nvSpPr>
            <p:cNvPr id="26"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8"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0644696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41" name="Picture 40"/>
          <p:cNvPicPr/>
          <p:nvPr/>
        </p:nvPicPr>
        <p:blipFill rotWithShape="1">
          <a:blip r:embed="rId3" cstate="print">
            <a:extLst>
              <a:ext uri="{28A0092B-C50C-407E-A947-70E740481C1C}">
                <a14:useLocalDpi xmlns:a14="http://schemas.microsoft.com/office/drawing/2010/main" val="0"/>
              </a:ext>
            </a:extLst>
          </a:blip>
          <a:srcRect l="3244" r="5929"/>
          <a:stretch/>
        </p:blipFill>
        <p:spPr bwMode="auto">
          <a:xfrm>
            <a:off x="4113212" y="2285999"/>
            <a:ext cx="4504466" cy="3500347"/>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28666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range: 3-72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mN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Contact angle range: 5o-179o</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Working pressure: Ambient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working temperature: 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control of moving parts (back light, visual cell and needle)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Automatic dosing pump ×1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Glass visual cell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camera: 4 megapixel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Macro lens: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 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special software for analyzing the shape of the drop for measuring the IFT and contact angle of the liquid-liquid systems</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0574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Pendant Drop Contact Angle and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24100 $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29" name="Shape 720"/>
          <p:cNvGrpSpPr/>
          <p:nvPr/>
        </p:nvGrpSpPr>
        <p:grpSpPr>
          <a:xfrm>
            <a:off x="8560867" y="4261751"/>
            <a:ext cx="3627958" cy="897784"/>
            <a:chOff x="2113657" y="4283314"/>
            <a:chExt cx="3647460" cy="673513"/>
          </a:xfrm>
        </p:grpSpPr>
        <p:sp>
          <p:nvSpPr>
            <p:cNvPr id="30"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4"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40735834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0952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1-72 mN.m-1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0.25 % full scale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±0.1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 equipped with 2 HP sight glasses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manual pump×2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camera: 4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megapixel - Macro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lens: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Four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drop shape analysis software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098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HP-HT Pendant Drop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46400 $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pic>
        <p:nvPicPr>
          <p:cNvPr id="29" name="Picture 28"/>
          <p:cNvPicPr/>
          <p:nvPr/>
        </p:nvPicPr>
        <p:blipFill rotWithShape="1">
          <a:blip r:embed="rId4" cstate="print">
            <a:extLst>
              <a:ext uri="{28A0092B-C50C-407E-A947-70E740481C1C}">
                <a14:useLocalDpi xmlns:a14="http://schemas.microsoft.com/office/drawing/2010/main" val="0"/>
              </a:ext>
            </a:extLst>
          </a:blip>
          <a:srcRect l="14029" r="15467"/>
          <a:stretch/>
        </p:blipFill>
        <p:spPr bwMode="auto">
          <a:xfrm>
            <a:off x="4341812" y="2027074"/>
            <a:ext cx="3861294" cy="4117939"/>
          </a:xfrm>
          <a:prstGeom prst="rect">
            <a:avLst/>
          </a:prstGeom>
          <a:ln>
            <a:noFill/>
          </a:ln>
          <a:extLst>
            <a:ext uri="{53640926-AAD7-44D8-BBD7-CCE9431645EC}">
              <a14:shadowObscured xmlns:a14="http://schemas.microsoft.com/office/drawing/2010/main"/>
            </a:ext>
          </a:extLst>
        </p:spPr>
      </p:pic>
      <p:grpSp>
        <p:nvGrpSpPr>
          <p:cNvPr id="34" name="Shape 720"/>
          <p:cNvGrpSpPr/>
          <p:nvPr/>
        </p:nvGrpSpPr>
        <p:grpSpPr>
          <a:xfrm>
            <a:off x="8560867" y="4261751"/>
            <a:ext cx="3627958" cy="897784"/>
            <a:chOff x="2113657" y="4283314"/>
            <a:chExt cx="3647460" cy="673513"/>
          </a:xfrm>
        </p:grpSpPr>
        <p:sp>
          <p:nvSpPr>
            <p:cNvPr id="42"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815343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1" y="2847663"/>
            <a:ext cx="3886201" cy="3076964"/>
          </a:xfrm>
          <a:prstGeom prst="rect">
            <a:avLst/>
          </a:prstGeom>
          <a:noFill/>
          <a:ln>
            <a:noFill/>
          </a:ln>
        </p:spPr>
        <p:txBody>
          <a:bodyPr wrap="square" lIns="121868" tIns="60917" rIns="121868" bIns="60917" anchor="t" anchorCtr="0">
            <a:noAutofit/>
          </a:bodyPr>
          <a:lstStyle/>
          <a:p>
            <a:pPr defTabSz="1218895"/>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Measuring:</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Oxygen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Saturation (SpO2)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Pulse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Rate (PR</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&amp; Temperature</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Plethysmograph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Waveform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Perfusion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Index (PI)</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and Precision of Parameters on Low Perfusion Condition</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Internal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Rechargeable Battery with 6 Hours Working Capacity</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ETHERNET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 Complying HL7 Protocols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USB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Connector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Arm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Processor Design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Unlimited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Trend for Several Patients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Inch Full Color TFT LCD</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2" y="1981200"/>
            <a:ext cx="33528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ABADIS907</a:t>
            </a:r>
            <a:r>
              <a:rPr lang="en-US" sz="2400" b="1" kern="0" dirty="0">
                <a:solidFill>
                  <a:srgbClr val="3F3F3F"/>
                </a:solidFill>
                <a:ea typeface="Arial"/>
                <a:cs typeface="Arial"/>
                <a:sym typeface="Arial"/>
              </a:rPr>
              <a:t> </a:t>
            </a:r>
            <a:r>
              <a:rPr lang="en-US" sz="2400" kern="0" dirty="0" smtClean="0">
                <a:solidFill>
                  <a:srgbClr val="3F3F3F"/>
                </a:solidFill>
                <a:ea typeface="Arial"/>
                <a:cs typeface="Arial"/>
                <a:sym typeface="Arial"/>
              </a:rPr>
              <a:t>(</a:t>
            </a:r>
            <a:r>
              <a:rPr lang="en-US" sz="2400" kern="0" dirty="0">
                <a:solidFill>
                  <a:srgbClr val="3F3F3F"/>
                </a:solidFill>
                <a:latin typeface="Times New Roman" panose="02020603050405020304" pitchFamily="18" charset="0"/>
                <a:ea typeface="Arial"/>
                <a:cs typeface="Times New Roman" panose="02020603050405020304" pitchFamily="18" charset="0"/>
                <a:sym typeface="Arial"/>
              </a:rPr>
              <a:t>Digital </a:t>
            </a:r>
            <a:r>
              <a:rPr lang="en-US" sz="2400" kern="0" dirty="0" err="1" smtClean="0">
                <a:solidFill>
                  <a:srgbClr val="3F3F3F"/>
                </a:solidFill>
                <a:latin typeface="Times New Roman" panose="02020603050405020304" pitchFamily="18" charset="0"/>
                <a:ea typeface="Arial"/>
                <a:cs typeface="Times New Roman" panose="02020603050405020304" pitchFamily="18" charset="0"/>
                <a:sym typeface="Arial"/>
              </a:rPr>
              <a:t>Pulseoximeter</a:t>
            </a:r>
            <a:r>
              <a:rPr lang="en-US" sz="2400" kern="0" dirty="0" smtClean="0">
                <a:solidFill>
                  <a:srgbClr val="3F3F3F"/>
                </a:solidFill>
                <a:ea typeface="Arial"/>
                <a:cs typeface="Arial"/>
                <a:sym typeface="Arial"/>
              </a:rPr>
              <a:t>)</a:t>
            </a:r>
            <a:endParaRPr lang="en" sz="1333" kern="0" dirty="0">
              <a:solidFill>
                <a:srgbClr val="3F3F3F"/>
              </a:solidFill>
              <a:latin typeface="Arial"/>
              <a:ea typeface="Arial"/>
              <a:cs typeface="Arial"/>
              <a:sym typeface="Arial"/>
            </a:endParaRPr>
          </a:p>
        </p:txBody>
      </p:sp>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6612" y="152400"/>
            <a:ext cx="2133600" cy="1649924"/>
          </a:xfrm>
          <a:prstGeom prst="rect">
            <a:avLst/>
          </a:prstGeom>
        </p:spPr>
      </p:pic>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2000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Devices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4144333"/>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ASTM F2761-09</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ISO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80601-2-61 , 80601-1-8</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ISO 14971 ,  ISO 60601-1</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36416"/>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960 $</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556" t="3297" r="4344" b="2470"/>
          <a:stretch/>
        </p:blipFill>
        <p:spPr>
          <a:xfrm>
            <a:off x="4307404" y="-18812"/>
            <a:ext cx="3809748" cy="459081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1112" r="36111" b="5555"/>
          <a:stretch/>
        </p:blipFill>
        <p:spPr>
          <a:xfrm>
            <a:off x="4307402" y="4386144"/>
            <a:ext cx="3809749" cy="2471855"/>
          </a:xfrm>
          <a:prstGeom prst="rect">
            <a:avLst/>
          </a:prstGeom>
        </p:spPr>
      </p:pic>
      <p:sp>
        <p:nvSpPr>
          <p:cNvPr id="22" name="Shape 974"/>
          <p:cNvSpPr/>
          <p:nvPr/>
        </p:nvSpPr>
        <p:spPr>
          <a:xfrm rot="10800000">
            <a:off x="8959687" y="5518439"/>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534264"/>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2046049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30" name="Picture 29"/>
          <p:cNvPicPr/>
          <p:nvPr/>
        </p:nvPicPr>
        <p:blipFill rotWithShape="1">
          <a:blip r:embed="rId3" cstate="print">
            <a:extLst>
              <a:ext uri="{28A0092B-C50C-407E-A947-70E740481C1C}">
                <a14:useLocalDpi xmlns:a14="http://schemas.microsoft.com/office/drawing/2010/main" val="0"/>
              </a:ext>
            </a:extLst>
          </a:blip>
          <a:srcRect l="2881" t="13514" r="2740" b="6487"/>
          <a:stretch/>
        </p:blipFill>
        <p:spPr bwMode="auto">
          <a:xfrm>
            <a:off x="4273549" y="2373987"/>
            <a:ext cx="4447654" cy="3112414"/>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3095236"/>
            <a:ext cx="3978273"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IFT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range: 1-72 mN.m-1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accuracy: 0.25 % full scale</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±0.1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 equipped with 2 HP sight glasses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manual pump×2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CCD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camera: 4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megapixel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Macro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lens: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Computar</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(C mount, magnification of 10×)</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degree of freedom camera positioner×1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Back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light×1</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Online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drop shape analysis software</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098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HP-HT Pendant Drop IFT Measurement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67700 $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29"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1"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7806012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379412" y="2362200"/>
            <a:ext cx="53340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Hassler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holder×2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diameter: 1.5</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Maximum core length: 6</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working &amp;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injection</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transmitter×4</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Differential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transmitter×2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back pressure regulator×2: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700bar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100 °C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Heating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Thermal jacket</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accumulator×2: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750cc </a:t>
            </a:r>
            <a:r>
              <a:rPr lang="en-US" sz="1600" kern="0" dirty="0" err="1" smtClean="0">
                <a:solidFill>
                  <a:srgbClr val="3F3F3F"/>
                </a:solidFill>
                <a:latin typeface="Times New Roman" panose="02020603050405020304" pitchFamily="18" charset="0"/>
                <a:ea typeface="Arial"/>
                <a:cs typeface="Times New Roman" panose="02020603050405020304" pitchFamily="18" charset="0"/>
                <a:sym typeface="Arial"/>
              </a:rPr>
              <a:t>Hastelloy</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C-276</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accumulator×1: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750cc Stainless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steel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316L</a:t>
            </a:r>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Asymmetric design to perform two parallel acid injections into different cores - Cylinder volume: 500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Equipped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with manual rocking system for core holder rotation at 90, 180, 270 and 360 degrees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Vertical</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horizontal and reverse injection of fluid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Computer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Equipped with software for automatic data acquisition and monitoring system </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Constant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and flow rate mode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Pulseless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injection</a:t>
            </a:r>
          </a:p>
          <a:p>
            <a:pPr defTabSz="1218895"/>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Core Acidizing</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152000 $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pic>
        <p:nvPicPr>
          <p:cNvPr id="29" name="Picture 28"/>
          <p:cNvPicPr/>
          <p:nvPr/>
        </p:nvPicPr>
        <p:blipFill>
          <a:blip r:embed="rId4" cstate="print">
            <a:extLst>
              <a:ext uri="{28A0092B-C50C-407E-A947-70E740481C1C}">
                <a14:useLocalDpi xmlns:a14="http://schemas.microsoft.com/office/drawing/2010/main" val="0"/>
              </a:ext>
            </a:extLst>
          </a:blip>
          <a:stretch>
            <a:fillRect/>
          </a:stretch>
        </p:blipFill>
        <p:spPr bwMode="auto">
          <a:xfrm>
            <a:off x="4790345" y="1371600"/>
            <a:ext cx="3818667" cy="4076596"/>
          </a:xfrm>
          <a:prstGeom prst="rect">
            <a:avLst/>
          </a:prstGeom>
          <a:ln>
            <a:noFill/>
          </a:ln>
          <a:extLst>
            <a:ext uri="{53640926-AAD7-44D8-BBD7-CCE9431645EC}">
              <a14:shadowObscured xmlns:a14="http://schemas.microsoft.com/office/drawing/2010/main"/>
            </a:ext>
          </a:extLst>
        </p:spPr>
      </p:pic>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8449990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9" name="Picture 28"/>
          <p:cNvPicPr/>
          <p:nvPr/>
        </p:nvPicPr>
        <p:blipFill rotWithShape="1">
          <a:blip r:embed="rId3" cstate="print">
            <a:extLst>
              <a:ext uri="{28A0092B-C50C-407E-A947-70E740481C1C}">
                <a14:useLocalDpi xmlns:a14="http://schemas.microsoft.com/office/drawing/2010/main" val="0"/>
              </a:ext>
            </a:extLst>
          </a:blip>
          <a:srcRect t="6540" r="12759"/>
          <a:stretch/>
        </p:blipFill>
        <p:spPr bwMode="auto">
          <a:xfrm>
            <a:off x="4265612" y="1807762"/>
            <a:ext cx="4483550" cy="4593038"/>
          </a:xfrm>
          <a:prstGeom prst="rect">
            <a:avLst/>
          </a:prstGeom>
          <a:ln>
            <a:noFill/>
          </a:ln>
          <a:extLst>
            <a:ext uri="{53640926-AAD7-44D8-BBD7-CCE9431645EC}">
              <a14:shadowObscured xmlns:a14="http://schemas.microsoft.com/office/drawing/2010/main"/>
            </a:ext>
          </a:extLst>
        </p:spPr>
      </p:pic>
      <p:sp>
        <p:nvSpPr>
          <p:cNvPr id="707" name="Shape 707"/>
          <p:cNvSpPr txBox="1"/>
          <p:nvPr/>
        </p:nvSpPr>
        <p:spPr>
          <a:xfrm>
            <a:off x="455612" y="2362200"/>
            <a:ext cx="4343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Hassler core holder×1 - Core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diameter: 1.5”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length: 3.5”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confining pressure: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transmitter×2</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Differential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transmitter×3</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back pressure regulator×1: 700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Temperature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resolution: ±1°C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Oven</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600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liters -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4 liters </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Fluid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accumulator×3: 750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Miniature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fluid accumulator×1: 100 cc for rinsing the 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Gasometer×1</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Equipped with a linear encoder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Linear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encode accuracy: 5 </a:t>
            </a:r>
            <a:r>
              <a:rPr lang="el-GR" sz="1600" kern="0" dirty="0">
                <a:solidFill>
                  <a:srgbClr val="3F3F3F"/>
                </a:solidFill>
                <a:latin typeface="Times New Roman" panose="02020603050405020304" pitchFamily="18" charset="0"/>
                <a:ea typeface="Arial"/>
                <a:cs typeface="Times New Roman" panose="02020603050405020304" pitchFamily="18" charset="0"/>
                <a:sym typeface="Arial"/>
              </a:rPr>
              <a:t>μ</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Wetted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parts: Stainless steel 316L</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Software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for automatic pressure and temperature recording</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1981200"/>
            <a:ext cx="4343401" cy="533341"/>
          </a:xfrm>
          <a:prstGeom prst="rect">
            <a:avLst/>
          </a:prstGeom>
          <a:noFill/>
          <a:ln>
            <a:noFill/>
          </a:ln>
        </p:spPr>
        <p:txBody>
          <a:bodyPr wrap="square" lIns="121868" tIns="60917" rIns="121868" bIns="60917" anchor="t" anchorCtr="0">
            <a:noAutofit/>
          </a:bodyPr>
          <a:lstStyle/>
          <a:p>
            <a:pPr defTabSz="1218895"/>
            <a:r>
              <a:rPr lang="en-US" sz="2400" b="1" kern="0" dirty="0">
                <a:solidFill>
                  <a:srgbClr val="3F3F3F"/>
                </a:solidFill>
                <a:ea typeface="Arial"/>
                <a:cs typeface="Arial"/>
                <a:sym typeface="Arial"/>
              </a:rPr>
              <a:t>General Core Flooding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92200 $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27923155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29" name="Picture 28" descr="D:\-EOR-\EOR\سومین دوره نمایشگاه تجهیزات\لیست دستگاه ها\26-Wettability Alteration Chamber\2-Photo-20.jpg"/>
          <p:cNvPicPr/>
          <p:nvPr/>
        </p:nvPicPr>
        <p:blipFill rotWithShape="1">
          <a:blip r:embed="rId3" cstate="print">
            <a:extLst>
              <a:ext uri="{28A0092B-C50C-407E-A947-70E740481C1C}">
                <a14:useLocalDpi xmlns:a14="http://schemas.microsoft.com/office/drawing/2010/main" val="0"/>
              </a:ext>
            </a:extLst>
          </a:blip>
          <a:srcRect l="7502" r="9556"/>
          <a:stretch/>
        </p:blipFill>
        <p:spPr bwMode="auto">
          <a:xfrm>
            <a:off x="4041613" y="2195974"/>
            <a:ext cx="4491199" cy="3442826"/>
          </a:xfrm>
          <a:prstGeom prst="rect">
            <a:avLst/>
          </a:prstGeom>
          <a:noFill/>
          <a:ln>
            <a:noFill/>
          </a:ln>
          <a:extLst>
            <a:ext uri="{53640926-AAD7-44D8-BBD7-CCE9431645EC}">
              <a14:shadowObscured xmlns:a14="http://schemas.microsoft.com/office/drawing/2010/main"/>
            </a:ext>
          </a:extLst>
        </p:spPr>
      </p:pic>
      <p:sp>
        <p:nvSpPr>
          <p:cNvPr id="707" name="Shape 707"/>
          <p:cNvSpPr txBox="1"/>
          <p:nvPr/>
        </p:nvSpPr>
        <p:spPr>
          <a:xfrm>
            <a:off x="455612" y="3247636"/>
            <a:ext cx="4190999"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core diameter: 1.5"</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pressure: 400 bar</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Maximum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working temperature: 150 °C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Cell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volume: 100, 300, 500 cc</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High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pressure cell×3</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Pressure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gauge×4</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Heating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system: Oven</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Hydraulic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pressurizing system</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Wetted </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parts: Stainless steel 316L</a:t>
            </a:r>
          </a:p>
          <a:p>
            <a:pPr marL="285750" indent="-285750" defTabSz="1218895">
              <a:buFont typeface="Arial" panose="020B0604020202020204" pitchFamily="34" charset="0"/>
              <a:buChar char="•"/>
            </a:pP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286059"/>
            <a:ext cx="4343401"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Wettability </a:t>
            </a:r>
            <a:r>
              <a:rPr lang="en-US" sz="2400" b="1" kern="0" dirty="0">
                <a:solidFill>
                  <a:srgbClr val="3F3F3F"/>
                </a:solidFill>
                <a:ea typeface="Arial"/>
                <a:cs typeface="Arial"/>
                <a:sym typeface="Arial"/>
              </a:rPr>
              <a:t>Alteration Chamber </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4377"/>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Device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841721"/>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348489"/>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5" name="Shape 451"/>
          <p:cNvSpPr/>
          <p:nvPr/>
        </p:nvSpPr>
        <p:spPr>
          <a:xfrm rot="1795255">
            <a:off x="8958484" y="275304"/>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57757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12400 $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647914"/>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2578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6792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b="30343"/>
          <a:stretch/>
        </p:blipFill>
        <p:spPr>
          <a:xfrm>
            <a:off x="760411" y="381000"/>
            <a:ext cx="1590415" cy="1515229"/>
          </a:xfrm>
          <a:prstGeom prst="rect">
            <a:avLst/>
          </a:prstGeom>
        </p:spPr>
      </p:pic>
      <p:sp>
        <p:nvSpPr>
          <p:cNvPr id="36" name="Shape 708"/>
          <p:cNvSpPr txBox="1"/>
          <p:nvPr/>
        </p:nvSpPr>
        <p:spPr>
          <a:xfrm>
            <a:off x="2350826" y="578938"/>
            <a:ext cx="1007953" cy="559676"/>
          </a:xfrm>
          <a:prstGeom prst="rect">
            <a:avLst/>
          </a:prstGeom>
          <a:noFill/>
          <a:ln>
            <a:noFill/>
          </a:ln>
        </p:spPr>
        <p:txBody>
          <a:bodyPr wrap="square" lIns="121868" tIns="60917" rIns="121868" bIns="60917" anchor="t" anchorCtr="0">
            <a:noAutofit/>
          </a:bodyPr>
          <a:lstStyle/>
          <a:p>
            <a:pPr algn="ctr" defTabSz="1218895"/>
            <a:r>
              <a:rPr lang="en-US" sz="2400" b="1" kern="0" dirty="0" smtClean="0">
                <a:solidFill>
                  <a:srgbClr val="002060"/>
                </a:solidFill>
                <a:latin typeface="Times New Roman" panose="02020603050405020304" pitchFamily="18" charset="0"/>
                <a:ea typeface="Arial"/>
                <a:cs typeface="Times New Roman" panose="02020603050405020304" pitchFamily="18" charset="0"/>
                <a:sym typeface="Arial"/>
              </a:rPr>
              <a:t>Fars EOR Tech</a:t>
            </a:r>
            <a:endParaRPr lang="en" sz="1333" kern="0" dirty="0">
              <a:solidFill>
                <a:srgbClr val="002060"/>
              </a:solidFill>
              <a:latin typeface="Times New Roman" panose="02020603050405020304" pitchFamily="18" charset="0"/>
              <a:ea typeface="Arial"/>
              <a:cs typeface="Times New Roman" panose="02020603050405020304" pitchFamily="18" charset="0"/>
              <a:sym typeface="Arial"/>
            </a:endParaRPr>
          </a:p>
        </p:txBody>
      </p:sp>
      <p:grpSp>
        <p:nvGrpSpPr>
          <p:cNvPr id="30" name="Shape 720"/>
          <p:cNvGrpSpPr/>
          <p:nvPr/>
        </p:nvGrpSpPr>
        <p:grpSpPr>
          <a:xfrm>
            <a:off x="8560867" y="4261751"/>
            <a:ext cx="3627958" cy="897784"/>
            <a:chOff x="2113657" y="4283314"/>
            <a:chExt cx="3647460" cy="673513"/>
          </a:xfrm>
        </p:grpSpPr>
        <p:sp>
          <p:nvSpPr>
            <p:cNvPr id="34"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4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38569091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3476236"/>
            <a:ext cx="41148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LPG Storage tanks</a:t>
            </a:r>
            <a:endPar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QTY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Capacity of each tank: 3300 m3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Dimensions: diameter of 18.5 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Weight of each tank: 622 tons</a:t>
            </a:r>
          </a:p>
          <a:p>
            <a:pPr defTabSz="1218895"/>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438400"/>
            <a:ext cx="3225813"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EPC </a:t>
            </a:r>
            <a:r>
              <a:rPr lang="en-US" sz="2400" b="1" kern="0" dirty="0">
                <a:solidFill>
                  <a:srgbClr val="3F3F3F"/>
                </a:solidFill>
                <a:ea typeface="Arial"/>
                <a:cs typeface="Arial"/>
                <a:sym typeface="Arial"/>
              </a:rPr>
              <a:t>of T</a:t>
            </a:r>
            <a:r>
              <a:rPr lang="en-US" sz="2400" b="1" kern="0" dirty="0" smtClean="0">
                <a:solidFill>
                  <a:srgbClr val="3F3F3F"/>
                </a:solidFill>
                <a:ea typeface="Arial"/>
                <a:cs typeface="Arial"/>
                <a:sym typeface="Arial"/>
              </a:rPr>
              <a:t>hree Spherical Tanks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02415"/>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3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Tanks (in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10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3*3,315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m</a:t>
              </a:r>
              <a:r>
                <a:rPr lang="en-US" sz="1600" kern="0" baseline="3000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85203"/>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9197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433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1,950,000 $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5007"/>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3"/>
          <a:srcRect t="14109" b="10269"/>
          <a:stretch/>
        </p:blipFill>
        <p:spPr>
          <a:xfrm>
            <a:off x="4151314" y="4191001"/>
            <a:ext cx="3901440" cy="2209800"/>
          </a:xfrm>
          <a:prstGeom prst="round2DiagRect">
            <a:avLst>
              <a:gd name="adj1" fmla="val 0"/>
              <a:gd name="adj2" fmla="val 15220"/>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314" y="1738694"/>
            <a:ext cx="3901440" cy="21793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34001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3" y="3476236"/>
            <a:ext cx="3225811"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Storage </a:t>
            </a: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Tanks</a:t>
            </a:r>
          </a:p>
          <a:p>
            <a:pPr marL="285750" indent="-285750" defTabSz="1218895">
              <a:buFont typeface="Arial" panose="020B0604020202020204" pitchFamily="34" charset="0"/>
              <a:buChar char="•"/>
            </a:pPr>
            <a:r>
              <a:rPr lang="en-US" sz="1600" kern="0" dirty="0" smtClean="0">
                <a:solidFill>
                  <a:srgbClr val="3F3F3F"/>
                </a:solidFill>
                <a:latin typeface="Times New Roman" panose="02020603050405020304" pitchFamily="18" charset="0"/>
                <a:ea typeface="Arial"/>
                <a:cs typeface="Times New Roman" panose="02020603050405020304" pitchFamily="18" charset="0"/>
                <a:sym typeface="Arial"/>
              </a:rPr>
              <a:t>QTY</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 2</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Capacity of each tank: 5300 m3</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Tank type: fixed roof</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Dimensions: diameter of 20 m and height of 17 m</a:t>
            </a:r>
          </a:p>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Weight of each tank: 170 tons</a:t>
            </a:r>
          </a:p>
          <a:p>
            <a:pPr defTabSz="1218895"/>
            <a:endParaRPr lang="en-US" sz="1600" kern="0" dirty="0">
              <a:solidFill>
                <a:srgbClr val="3F3F3F"/>
              </a:solidFill>
              <a:latin typeface="Times New Roman" panose="02020603050405020304" pitchFamily="18" charset="0"/>
              <a:ea typeface="Arial"/>
              <a:cs typeface="Times New Roman" panose="02020603050405020304" pitchFamily="18" charset="0"/>
              <a:sym typeface="Arial"/>
            </a:endParaRP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514659"/>
            <a:ext cx="3225813"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sym typeface="Arial"/>
              </a:rPr>
              <a:t>EP </a:t>
            </a:r>
            <a:r>
              <a:rPr lang="en-US" sz="2400" b="1" kern="0" dirty="0">
                <a:solidFill>
                  <a:srgbClr val="3F3F3F"/>
                </a:solidFill>
                <a:ea typeface="Arial"/>
                <a:cs typeface="Arial"/>
                <a:sym typeface="Arial"/>
              </a:rPr>
              <a:t>of 2 </a:t>
            </a:r>
            <a:r>
              <a:rPr lang="en-US" sz="2400" b="1" kern="0" dirty="0" smtClean="0">
                <a:solidFill>
                  <a:srgbClr val="3F3F3F"/>
                </a:solidFill>
                <a:ea typeface="Arial"/>
                <a:cs typeface="Arial"/>
                <a:sym typeface="Arial"/>
              </a:rPr>
              <a:t>Cylindrical Tanks</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702415"/>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 Tanks (in 12 Months)</a:t>
              </a:r>
            </a:p>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2*5,000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m</a:t>
              </a:r>
              <a:r>
                <a:rPr lang="en-US" sz="1600" kern="0" baseline="30000" dirty="0" smtClean="0">
                  <a:solidFill>
                    <a:srgbClr val="595959"/>
                  </a:solidFill>
                  <a:latin typeface="Times New Roman" panose="02020603050405020304" pitchFamily="18" charset="0"/>
                  <a:ea typeface="Arial"/>
                  <a:cs typeface="Times New Roman" panose="02020603050405020304" pitchFamily="18" charset="0"/>
                  <a:sym typeface="Arial"/>
                </a:rPr>
                <a:t>3</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 (Per 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85203"/>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91971"/>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143342"/>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1,950,000 $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85007"/>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246" b="2325"/>
          <a:stretch/>
        </p:blipFill>
        <p:spPr>
          <a:xfrm>
            <a:off x="4224418" y="685800"/>
            <a:ext cx="3705363" cy="27432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p:cNvPicPr/>
          <p:nvPr/>
        </p:nvPicPr>
        <p:blipFill>
          <a:blip r:embed="rId5" cstate="print">
            <a:extLst>
              <a:ext uri="{28A0092B-C50C-407E-A947-70E740481C1C}">
                <a14:useLocalDpi xmlns:a14="http://schemas.microsoft.com/office/drawing/2010/main" val="0"/>
              </a:ext>
            </a:extLst>
          </a:blip>
          <a:stretch>
            <a:fillRect/>
          </a:stretch>
        </p:blipFill>
        <p:spPr>
          <a:xfrm>
            <a:off x="4224417" y="3855370"/>
            <a:ext cx="3705363" cy="2621630"/>
          </a:xfrm>
          <a:prstGeom prst="round2DiagRect">
            <a:avLst>
              <a:gd name="adj1" fmla="val 0"/>
              <a:gd name="adj2" fmla="val 15635"/>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408313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4" y="3200400"/>
            <a:ext cx="3152252"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Installation of the hydrants, fittings, valves, kits and other required equipment. Flashing and reinstating of underground pipelines in different sizes (more than 30 km) and their </a:t>
            </a:r>
            <a:r>
              <a:rPr lang="en-US" sz="1600" kern="0" dirty="0" err="1">
                <a:solidFill>
                  <a:srgbClr val="3F3F3F"/>
                </a:solidFill>
                <a:latin typeface="Times New Roman" panose="02020603050405020304" pitchFamily="18" charset="0"/>
                <a:ea typeface="Arial"/>
                <a:cs typeface="Times New Roman" panose="02020603050405020304" pitchFamily="18" charset="0"/>
                <a:sym typeface="Arial"/>
              </a:rPr>
              <a:t>precommissioning</a:t>
            </a:r>
            <a:r>
              <a:rPr lang="en-US" sz="1600" kern="0" dirty="0">
                <a:solidFill>
                  <a:srgbClr val="3F3F3F"/>
                </a:solidFill>
                <a:latin typeface="Times New Roman" panose="02020603050405020304" pitchFamily="18" charset="0"/>
                <a:ea typeface="Arial"/>
                <a:cs typeface="Times New Roman" panose="02020603050405020304" pitchFamily="18" charset="0"/>
                <a:sym typeface="Arial"/>
              </a:rPr>
              <a:t>.</a:t>
            </a:r>
          </a:p>
          <a:p>
            <a:pPr defTabSz="1218895"/>
            <a:endParaRPr lang="en-US" sz="1600" kern="0" dirty="0">
              <a:solidFill>
                <a:srgbClr val="3F3F3F"/>
              </a:solidFill>
              <a:ea typeface="Arial"/>
              <a:cs typeface="Arial"/>
              <a:sym typeface="Arial"/>
            </a:endParaRPr>
          </a:p>
        </p:txBody>
      </p:sp>
      <p:sp>
        <p:nvSpPr>
          <p:cNvPr id="708" name="Shape 708"/>
          <p:cNvSpPr txBox="1"/>
          <p:nvPr/>
        </p:nvSpPr>
        <p:spPr>
          <a:xfrm>
            <a:off x="455611" y="2514659"/>
            <a:ext cx="3225813" cy="533341"/>
          </a:xfrm>
          <a:prstGeom prst="rect">
            <a:avLst/>
          </a:prstGeom>
          <a:noFill/>
          <a:ln>
            <a:noFill/>
          </a:ln>
        </p:spPr>
        <p:txBody>
          <a:bodyPr wrap="square" lIns="121868" tIns="60917" rIns="121868" bIns="60917" anchor="t" anchorCtr="0">
            <a:noAutofit/>
          </a:bodyPr>
          <a:lstStyle/>
          <a:p>
            <a:pPr defTabSz="1218895"/>
            <a:r>
              <a:rPr lang="en-US" sz="2400" b="1" kern="0" dirty="0" err="1" smtClean="0">
                <a:solidFill>
                  <a:srgbClr val="3F3F3F"/>
                </a:solidFill>
                <a:ea typeface="Arial"/>
                <a:cs typeface="Arial"/>
                <a:sym typeface="Arial"/>
              </a:rPr>
              <a:t>Precommissioning</a:t>
            </a:r>
            <a:endParaRPr lang="en" sz="1333" kern="0" dirty="0">
              <a:solidFill>
                <a:srgbClr val="3F3F3F"/>
              </a:solidFill>
              <a:latin typeface="Arial"/>
              <a:ea typeface="Arial"/>
              <a:cs typeface="Arial"/>
              <a:sym typeface="Arial"/>
            </a:endParaRPr>
          </a:p>
        </p:txBody>
      </p:sp>
      <p:grpSp>
        <p:nvGrpSpPr>
          <p:cNvPr id="23" name="Shape 711"/>
          <p:cNvGrpSpPr/>
          <p:nvPr/>
        </p:nvGrpSpPr>
        <p:grpSpPr>
          <a:xfrm>
            <a:off x="8560868" y="832749"/>
            <a:ext cx="3400944" cy="897785"/>
            <a:chOff x="2113657" y="4283314"/>
            <a:chExt cx="3647460" cy="673514"/>
          </a:xfrm>
        </p:grpSpPr>
        <p:sp>
          <p:nvSpPr>
            <p:cNvPr id="25"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 Project (Per 2 years)</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6"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7" name="Shape 715"/>
          <p:cNvSpPr/>
          <p:nvPr/>
        </p:nvSpPr>
        <p:spPr>
          <a:xfrm>
            <a:off x="8913812" y="1752600"/>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28" name="Shape 719"/>
          <p:cNvSpPr txBox="1"/>
          <p:nvPr/>
        </p:nvSpPr>
        <p:spPr>
          <a:xfrm>
            <a:off x="8560869" y="2209800"/>
            <a:ext cx="3253607"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nvGrpSpPr>
          <p:cNvPr id="31" name="Shape 720"/>
          <p:cNvGrpSpPr/>
          <p:nvPr/>
        </p:nvGrpSpPr>
        <p:grpSpPr>
          <a:xfrm>
            <a:off x="8560867" y="3984514"/>
            <a:ext cx="3627958" cy="892286"/>
            <a:chOff x="2113657" y="4283314"/>
            <a:chExt cx="3647460" cy="669389"/>
          </a:xfrm>
        </p:grpSpPr>
        <p:sp>
          <p:nvSpPr>
            <p:cNvPr id="32" name="Shape 721"/>
            <p:cNvSpPr txBox="1"/>
            <p:nvPr/>
          </p:nvSpPr>
          <p:spPr>
            <a:xfrm>
              <a:off x="2113657" y="4491038"/>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VIII Div1 &amp; </a:t>
              </a: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Div2</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ASME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Sec I, II, …, XIII,  </a:t>
              </a:r>
              <a:endPar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API 650 - API 620</a:t>
              </a:r>
            </a:p>
            <a:p>
              <a:pPr marL="285750" indent="-285750" defTabSz="1218895">
                <a:buFont typeface="Arial" panose="020B0604020202020204" pitchFamily="34" charset="0"/>
                <a:buChar char="•"/>
              </a:pPr>
              <a:r>
                <a:rPr lang="fr-FR" sz="1600" kern="0" dirty="0" smtClean="0">
                  <a:solidFill>
                    <a:srgbClr val="595959"/>
                  </a:solidFill>
                  <a:latin typeface="Times New Roman" panose="02020603050405020304" pitchFamily="18" charset="0"/>
                  <a:ea typeface="Arial"/>
                  <a:cs typeface="Times New Roman" panose="02020603050405020304" pitchFamily="18" charset="0"/>
                  <a:sym typeface="Arial"/>
                </a:rPr>
                <a:t>IPS – ASTM </a:t>
              </a:r>
              <a:r>
                <a:rPr lang="fr-FR" sz="1600" kern="0" dirty="0">
                  <a:solidFill>
                    <a:srgbClr val="595959"/>
                  </a:solidFill>
                  <a:latin typeface="Times New Roman" panose="02020603050405020304" pitchFamily="18" charset="0"/>
                  <a:ea typeface="Arial"/>
                  <a:cs typeface="Times New Roman" panose="02020603050405020304" pitchFamily="18" charset="0"/>
                  <a:sym typeface="Arial"/>
                </a:rPr>
                <a:t>ANSI,  8. DIN</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5"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37" name="Shape 717"/>
          <p:cNvGrpSpPr/>
          <p:nvPr/>
        </p:nvGrpSpPr>
        <p:grpSpPr>
          <a:xfrm>
            <a:off x="8560868" y="6080577"/>
            <a:ext cx="3253608" cy="897784"/>
            <a:chOff x="2113657" y="4283315"/>
            <a:chExt cx="3647460" cy="673513"/>
          </a:xfrm>
        </p:grpSpPr>
        <p:sp>
          <p:nvSpPr>
            <p:cNvPr id="38"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100,000 $</a:t>
              </a:r>
            </a:p>
          </p:txBody>
        </p:sp>
        <p:sp>
          <p:nvSpPr>
            <p:cNvPr id="3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40" name="Shape 718"/>
          <p:cNvSpPr txBox="1"/>
          <p:nvPr/>
        </p:nvSpPr>
        <p:spPr>
          <a:xfrm>
            <a:off x="8560868" y="2514600"/>
            <a:ext cx="34771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120 months after sale services</a:t>
            </a:r>
          </a:p>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12 months Guarantee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974"/>
          <p:cNvSpPr/>
          <p:nvPr/>
        </p:nvSpPr>
        <p:spPr>
          <a:xfrm rot="10800000">
            <a:off x="8959687" y="5562600"/>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4" name="Shape 450"/>
          <p:cNvSpPr/>
          <p:nvPr/>
        </p:nvSpPr>
        <p:spPr>
          <a:xfrm>
            <a:off x="8841213" y="3374445"/>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628" r="10714" b="1637"/>
          <a:stretch/>
        </p:blipFill>
        <p:spPr>
          <a:xfrm>
            <a:off x="573186" y="412245"/>
            <a:ext cx="2812399" cy="157768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240" r="3759"/>
          <a:stretch/>
        </p:blipFill>
        <p:spPr>
          <a:xfrm>
            <a:off x="3656012" y="2286000"/>
            <a:ext cx="4767727" cy="304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507072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Other Products</a:t>
            </a:r>
            <a:endParaRPr lang="en-US" dirty="0"/>
          </a:p>
        </p:txBody>
      </p:sp>
    </p:spTree>
    <p:extLst>
      <p:ext uri="{BB962C8B-B14F-4D97-AF65-F5344CB8AC3E}">
        <p14:creationId xmlns:p14="http://schemas.microsoft.com/office/powerpoint/2010/main" val="216585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p:nvPr/>
        </p:nvSpPr>
        <p:spPr>
          <a:xfrm>
            <a:off x="455612" y="3171436"/>
            <a:ext cx="3412226"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Appearance &amp; Texture Similar To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Wood</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Inflammable</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Waterproof</a:t>
            </a:r>
            <a:endParaRPr lang="fa-IR" kern="0" dirty="0" smtClean="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Anti-mold &amp; Peeling</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Termite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&amp; Rodent Resistant</a:t>
            </a: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Recyclable</a:t>
            </a:r>
            <a:endParaRPr lang="fa-IR"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a:solidFill>
                  <a:srgbClr val="3F3F3F"/>
                </a:solidFill>
                <a:latin typeface="Times New Roman" panose="02020603050405020304" pitchFamily="18" charset="0"/>
                <a:ea typeface="Arial"/>
                <a:cs typeface="Times New Roman" panose="02020603050405020304" pitchFamily="18" charset="0"/>
                <a:sym typeface="Arial"/>
              </a:rPr>
              <a:t>Installation, Easy Maintenance</a:t>
            </a:r>
            <a:endParaRPr lang="en-US" kern="0" dirty="0" smtClean="0">
              <a:solidFill>
                <a:srgbClr val="3F3F3F"/>
              </a:solidFill>
              <a:latin typeface="Times New Roman" panose="02020603050405020304" pitchFamily="18" charset="0"/>
              <a:ea typeface="Arial"/>
              <a:cs typeface="Times New Roman" panose="02020603050405020304" pitchFamily="18" charset="0"/>
              <a:sym typeface="Arial"/>
            </a:endParaRPr>
          </a:p>
        </p:txBody>
      </p:sp>
      <p:sp>
        <p:nvSpPr>
          <p:cNvPr id="708" name="Shape 708"/>
          <p:cNvSpPr txBox="1"/>
          <p:nvPr/>
        </p:nvSpPr>
        <p:spPr>
          <a:xfrm>
            <a:off x="531812" y="2438459"/>
            <a:ext cx="4267200" cy="533341"/>
          </a:xfrm>
          <a:prstGeom prst="rect">
            <a:avLst/>
          </a:prstGeom>
          <a:noFill/>
          <a:ln>
            <a:noFill/>
          </a:ln>
        </p:spPr>
        <p:txBody>
          <a:bodyPr wrap="square" lIns="121868" tIns="60917" rIns="121868" bIns="60917" anchor="t" anchorCtr="0">
            <a:noAutofit/>
          </a:bodyPr>
          <a:lstStyle/>
          <a:p>
            <a:pPr defTabSz="1218895"/>
            <a:r>
              <a:rPr lang="en-US" sz="2400" b="1" kern="0" dirty="0" err="1">
                <a:solidFill>
                  <a:srgbClr val="3F3F3F"/>
                </a:solidFill>
                <a:ea typeface="Arial"/>
                <a:cs typeface="Arial"/>
              </a:rPr>
              <a:t>Pepticare</a:t>
            </a:r>
            <a:r>
              <a:rPr lang="en-US" sz="2400" b="1" kern="0" baseline="30000" dirty="0" smtClean="0">
                <a:solidFill>
                  <a:srgbClr val="3F3F3F"/>
                </a:solidFill>
                <a:ea typeface="Arial"/>
                <a:cs typeface="Arial"/>
              </a:rPr>
              <a:t>®</a:t>
            </a:r>
            <a:endParaRPr lang="en" sz="2400" b="1" kern="0" baseline="30000" dirty="0">
              <a:solidFill>
                <a:srgbClr val="3F3F3F"/>
              </a:solidFill>
              <a:ea typeface="Arial"/>
              <a:cs typeface="Arial"/>
              <a:sym typeface="Arial"/>
            </a:endParaRPr>
          </a:p>
          <a:p>
            <a:pPr defTabSz="1218895"/>
            <a:endParaRPr lang="en" sz="2400" b="1" kern="0" dirty="0">
              <a:solidFill>
                <a:srgbClr val="3F3F3F"/>
              </a:solidFill>
              <a:ea typeface="Arial"/>
              <a:cs typeface="Arial"/>
              <a:sym typeface="Arial"/>
            </a:endParaRPr>
          </a:p>
        </p:txBody>
      </p:sp>
      <p:grpSp>
        <p:nvGrpSpPr>
          <p:cNvPr id="711" name="Shape 711"/>
          <p:cNvGrpSpPr/>
          <p:nvPr/>
        </p:nvGrpSpPr>
        <p:grpSpPr>
          <a:xfrm>
            <a:off x="8560868" y="832749"/>
            <a:ext cx="3400944" cy="897785"/>
            <a:chOff x="2113657" y="4283314"/>
            <a:chExt cx="3647460" cy="673514"/>
          </a:xfrm>
        </p:grpSpPr>
        <p:sp>
          <p:nvSpPr>
            <p:cNvPr id="712" name="Shape 712"/>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913,091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3" name="Shape 713"/>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grpSp>
        <p:nvGrpSpPr>
          <p:cNvPr id="717" name="Shape 717"/>
          <p:cNvGrpSpPr/>
          <p:nvPr/>
        </p:nvGrpSpPr>
        <p:grpSpPr>
          <a:xfrm>
            <a:off x="8560868" y="2378816"/>
            <a:ext cx="3705744" cy="897784"/>
            <a:chOff x="2113657" y="4283315"/>
            <a:chExt cx="3887257" cy="673513"/>
          </a:xfrm>
        </p:grpSpPr>
        <p:sp>
          <p:nvSpPr>
            <p:cNvPr id="718"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rPr>
                <a:t>N/A</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9"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720" name="Shape 720"/>
          <p:cNvGrpSpPr/>
          <p:nvPr/>
        </p:nvGrpSpPr>
        <p:grpSpPr>
          <a:xfrm>
            <a:off x="8560867" y="4033151"/>
            <a:ext cx="3627958" cy="897784"/>
            <a:chOff x="2113657" y="4283314"/>
            <a:chExt cx="3647460" cy="673513"/>
          </a:xfrm>
        </p:grpSpPr>
        <p:sp>
          <p:nvSpPr>
            <p:cNvPr id="721"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GMP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CPP</a:t>
              </a:r>
            </a:p>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FSC</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22"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3.9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4290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471875"/>
            <a:ext cx="1485684" cy="135692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3333" t="11111" r="16667" b="41111"/>
          <a:stretch/>
        </p:blipFill>
        <p:spPr>
          <a:xfrm>
            <a:off x="4071131" y="1034063"/>
            <a:ext cx="1947081" cy="132896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4445" t="13334" r="8889" b="44444"/>
          <a:stretch/>
        </p:blipFill>
        <p:spPr>
          <a:xfrm>
            <a:off x="6246812" y="1143000"/>
            <a:ext cx="2057400" cy="1133061"/>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13334" t="16667" r="9999" b="46667"/>
          <a:stretch/>
        </p:blipFill>
        <p:spPr>
          <a:xfrm>
            <a:off x="4038056" y="5546558"/>
            <a:ext cx="2083367" cy="996393"/>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25555" t="10000" r="17778" b="44444"/>
          <a:stretch/>
        </p:blipFill>
        <p:spPr>
          <a:xfrm>
            <a:off x="6399212" y="2437165"/>
            <a:ext cx="1828800" cy="1470212"/>
          </a:xfrm>
          <a:prstGeom prst="rect">
            <a:avLst/>
          </a:prstGeom>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l="23333" t="13333" r="10001" b="42223"/>
          <a:stretch/>
        </p:blipFill>
        <p:spPr>
          <a:xfrm>
            <a:off x="4265612" y="4064000"/>
            <a:ext cx="1676400" cy="1117600"/>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val="0"/>
              </a:ext>
            </a:extLst>
          </a:blip>
          <a:srcRect l="14444" t="20000" r="8889" b="47777"/>
          <a:stretch/>
        </p:blipFill>
        <p:spPr>
          <a:xfrm>
            <a:off x="6046267" y="4191000"/>
            <a:ext cx="2286000" cy="960783"/>
          </a:xfrm>
          <a:prstGeom prst="rect">
            <a:avLst/>
          </a:prstGeom>
        </p:spPr>
      </p:pic>
      <p:pic>
        <p:nvPicPr>
          <p:cNvPr id="9" name="Picture 8"/>
          <p:cNvPicPr>
            <a:picLocks noChangeAspect="1"/>
          </p:cNvPicPr>
          <p:nvPr/>
        </p:nvPicPr>
        <p:blipFill rotWithShape="1">
          <a:blip r:embed="rId10" cstate="print">
            <a:extLst>
              <a:ext uri="{28A0092B-C50C-407E-A947-70E740481C1C}">
                <a14:useLocalDpi xmlns:a14="http://schemas.microsoft.com/office/drawing/2010/main" val="0"/>
              </a:ext>
            </a:extLst>
          </a:blip>
          <a:srcRect l="15555" t="15556" r="11111" b="48889"/>
          <a:stretch/>
        </p:blipFill>
        <p:spPr>
          <a:xfrm>
            <a:off x="6198667" y="5486400"/>
            <a:ext cx="2133600" cy="1034473"/>
          </a:xfrm>
          <a:prstGeom prst="rect">
            <a:avLst/>
          </a:prstGeom>
        </p:spPr>
      </p:pic>
      <p:pic>
        <p:nvPicPr>
          <p:cNvPr id="10" name="Picture 9"/>
          <p:cNvPicPr>
            <a:picLocks noChangeAspect="1"/>
          </p:cNvPicPr>
          <p:nvPr/>
        </p:nvPicPr>
        <p:blipFill rotWithShape="1">
          <a:blip r:embed="rId11" cstate="print">
            <a:extLst>
              <a:ext uri="{28A0092B-C50C-407E-A947-70E740481C1C}">
                <a14:useLocalDpi xmlns:a14="http://schemas.microsoft.com/office/drawing/2010/main" val="0"/>
              </a:ext>
            </a:extLst>
          </a:blip>
          <a:srcRect l="12223" t="18889" r="11111" b="38889"/>
          <a:stretch/>
        </p:blipFill>
        <p:spPr>
          <a:xfrm>
            <a:off x="4037012" y="2646646"/>
            <a:ext cx="2087393" cy="1149579"/>
          </a:xfrm>
          <a:prstGeom prst="rect">
            <a:avLst/>
          </a:prstGeom>
        </p:spPr>
      </p:pic>
    </p:spTree>
    <p:extLst>
      <p:ext uri="{BB962C8B-B14F-4D97-AF65-F5344CB8AC3E}">
        <p14:creationId xmlns:p14="http://schemas.microsoft.com/office/powerpoint/2010/main" val="31690193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891" t="13036" r="10558"/>
          <a:stretch/>
        </p:blipFill>
        <p:spPr>
          <a:xfrm rot="21417484">
            <a:off x="4327311" y="2386562"/>
            <a:ext cx="3855085" cy="2451319"/>
          </a:xfrm>
          <a:prstGeom prst="rect">
            <a:avLst/>
          </a:prstGeom>
        </p:spPr>
      </p:pic>
      <p:sp>
        <p:nvSpPr>
          <p:cNvPr id="707" name="Shape 707"/>
          <p:cNvSpPr txBox="1"/>
          <p:nvPr/>
        </p:nvSpPr>
        <p:spPr>
          <a:xfrm>
            <a:off x="455612" y="3704836"/>
            <a:ext cx="3962400" cy="3076964"/>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Peppermint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Herbal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Tea</a:t>
            </a: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Chamomile </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Herbal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Tea</a:t>
            </a:r>
          </a:p>
          <a:p>
            <a:pPr marL="285750" indent="-285750" defTabSz="1218895">
              <a:buFont typeface="Arial" panose="020B0604020202020204" pitchFamily="34" charset="0"/>
              <a:buChar char="•"/>
            </a:pPr>
            <a:r>
              <a:rPr lang="en-US" kern="0" dirty="0" err="1">
                <a:solidFill>
                  <a:srgbClr val="3F3F3F"/>
                </a:solidFill>
                <a:latin typeface="Times New Roman" panose="02020603050405020304" pitchFamily="18" charset="0"/>
                <a:ea typeface="Arial"/>
                <a:cs typeface="Times New Roman" panose="02020603050405020304" pitchFamily="18" charset="0"/>
                <a:sym typeface="Arial"/>
              </a:rPr>
              <a:t>Galega</a:t>
            </a:r>
            <a:r>
              <a:rPr lang="en-US" kern="0" dirty="0">
                <a:solidFill>
                  <a:srgbClr val="3F3F3F"/>
                </a:solidFill>
                <a:latin typeface="Times New Roman" panose="02020603050405020304" pitchFamily="18" charset="0"/>
                <a:ea typeface="Arial"/>
                <a:cs typeface="Times New Roman" panose="02020603050405020304" pitchFamily="18" charset="0"/>
                <a:sym typeface="Arial"/>
              </a:rPr>
              <a:t> </a:t>
            </a: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Herbal Tea </a:t>
            </a:r>
            <a:endParaRPr lang="en-US" kern="0" dirty="0">
              <a:solidFill>
                <a:srgbClr val="3F3F3F"/>
              </a:solidFill>
              <a:latin typeface="Times New Roman" panose="02020603050405020304" pitchFamily="18" charset="0"/>
              <a:ea typeface="Arial"/>
              <a:cs typeface="Times New Roman" panose="02020603050405020304" pitchFamily="18" charset="0"/>
              <a:sym typeface="Arial"/>
            </a:endParaRPr>
          </a:p>
          <a:p>
            <a:pPr marL="285750" indent="-285750" defTabSz="1218895">
              <a:buFont typeface="Arial" panose="020B0604020202020204" pitchFamily="34" charset="0"/>
              <a:buChar char="•"/>
            </a:pPr>
            <a:r>
              <a:rPr lang="en-US" kern="0" dirty="0" smtClean="0">
                <a:solidFill>
                  <a:srgbClr val="3F3F3F"/>
                </a:solidFill>
                <a:latin typeface="Times New Roman" panose="02020603050405020304" pitchFamily="18" charset="0"/>
                <a:ea typeface="Arial"/>
                <a:cs typeface="Times New Roman" panose="02020603050405020304" pitchFamily="18" charset="0"/>
                <a:sym typeface="Arial"/>
              </a:rPr>
              <a:t>16×2g</a:t>
            </a:r>
            <a:endParaRPr lang="en-US" sz="1550" kern="0" dirty="0">
              <a:solidFill>
                <a:srgbClr val="3F3F3F"/>
              </a:solidFill>
              <a:ea typeface="Arial"/>
              <a:cs typeface="Arial"/>
              <a:sym typeface="Arial"/>
            </a:endParaRPr>
          </a:p>
        </p:txBody>
      </p:sp>
      <p:sp>
        <p:nvSpPr>
          <p:cNvPr id="708" name="Shape 708"/>
          <p:cNvSpPr txBox="1"/>
          <p:nvPr/>
        </p:nvSpPr>
        <p:spPr>
          <a:xfrm>
            <a:off x="531812" y="2971800"/>
            <a:ext cx="4038600" cy="533341"/>
          </a:xfrm>
          <a:prstGeom prst="rect">
            <a:avLst/>
          </a:prstGeom>
          <a:noFill/>
          <a:ln>
            <a:noFill/>
          </a:ln>
        </p:spPr>
        <p:txBody>
          <a:bodyPr wrap="square" lIns="121868" tIns="60917" rIns="121868" bIns="60917" anchor="t" anchorCtr="0">
            <a:noAutofit/>
          </a:bodyPr>
          <a:lstStyle/>
          <a:p>
            <a:pPr defTabSz="1218895"/>
            <a:r>
              <a:rPr lang="en-US" sz="2400" b="1" kern="0" dirty="0" smtClean="0">
                <a:solidFill>
                  <a:srgbClr val="3F3F3F"/>
                </a:solidFill>
                <a:ea typeface="Arial"/>
                <a:cs typeface="Arial"/>
              </a:rPr>
              <a:t>Herbal </a:t>
            </a:r>
            <a:r>
              <a:rPr lang="en-US" sz="2400" b="1" kern="0" dirty="0">
                <a:solidFill>
                  <a:srgbClr val="3F3F3F"/>
                </a:solidFill>
                <a:ea typeface="Arial"/>
                <a:cs typeface="Arial"/>
              </a:rPr>
              <a:t>Tea Spoons</a:t>
            </a:r>
            <a:endParaRPr lang="en" sz="2400" b="1" kern="0" dirty="0">
              <a:solidFill>
                <a:srgbClr val="3F3F3F"/>
              </a:solidFill>
              <a:ea typeface="Arial"/>
              <a:cs typeface="Arial"/>
              <a:sym typeface="Arial"/>
            </a:endParaRPr>
          </a:p>
        </p:txBody>
      </p:sp>
      <p:sp>
        <p:nvSpPr>
          <p:cNvPr id="713" name="Shape 713"/>
          <p:cNvSpPr txBox="1"/>
          <p:nvPr/>
        </p:nvSpPr>
        <p:spPr>
          <a:xfrm>
            <a:off x="8560869" y="832751"/>
            <a:ext cx="3400943" cy="369236"/>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rPr>
              <a:t>Production capacity</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715" name="Shape 715"/>
          <p:cNvSpPr/>
          <p:nvPr/>
        </p:nvSpPr>
        <p:spPr>
          <a:xfrm>
            <a:off x="8913812" y="1882516"/>
            <a:ext cx="445583" cy="444279"/>
          </a:xfrm>
          <a:custGeom>
            <a:avLst/>
            <a:gdLst/>
            <a:ahLst/>
            <a:cxnLst/>
            <a:rect l="0" t="0" r="0" b="0"/>
            <a:pathLst>
              <a:path w="120000" h="120000" extrusionOk="0">
                <a:moveTo>
                  <a:pt x="26666" y="100217"/>
                </a:moveTo>
                <a:cubicBezTo>
                  <a:pt x="25193" y="100217"/>
                  <a:pt x="24000" y="101415"/>
                  <a:pt x="24000" y="102892"/>
                </a:cubicBezTo>
                <a:cubicBezTo>
                  <a:pt x="24000" y="104369"/>
                  <a:pt x="25193" y="105566"/>
                  <a:pt x="26666" y="105566"/>
                </a:cubicBezTo>
                <a:lnTo>
                  <a:pt x="93333" y="105566"/>
                </a:lnTo>
                <a:cubicBezTo>
                  <a:pt x="94806" y="105566"/>
                  <a:pt x="96000" y="104369"/>
                  <a:pt x="96000" y="102892"/>
                </a:cubicBezTo>
                <a:cubicBezTo>
                  <a:pt x="96000" y="101415"/>
                  <a:pt x="94806" y="100217"/>
                  <a:pt x="93333" y="100217"/>
                </a:cubicBezTo>
                <a:close/>
                <a:moveTo>
                  <a:pt x="26666" y="87913"/>
                </a:moveTo>
                <a:cubicBezTo>
                  <a:pt x="25193" y="87913"/>
                  <a:pt x="24000" y="89111"/>
                  <a:pt x="24000" y="90588"/>
                </a:cubicBezTo>
                <a:cubicBezTo>
                  <a:pt x="24000" y="92065"/>
                  <a:pt x="25193" y="93262"/>
                  <a:pt x="26666" y="93262"/>
                </a:cubicBezTo>
                <a:lnTo>
                  <a:pt x="93333" y="93262"/>
                </a:lnTo>
                <a:cubicBezTo>
                  <a:pt x="94806" y="93262"/>
                  <a:pt x="96000" y="92065"/>
                  <a:pt x="96000" y="90588"/>
                </a:cubicBezTo>
                <a:cubicBezTo>
                  <a:pt x="96000" y="89111"/>
                  <a:pt x="94806" y="87913"/>
                  <a:pt x="93333" y="87913"/>
                </a:cubicBezTo>
                <a:close/>
                <a:moveTo>
                  <a:pt x="26666" y="75609"/>
                </a:moveTo>
                <a:cubicBezTo>
                  <a:pt x="25193" y="75609"/>
                  <a:pt x="24000" y="76806"/>
                  <a:pt x="24000" y="78284"/>
                </a:cubicBezTo>
                <a:cubicBezTo>
                  <a:pt x="24000" y="79761"/>
                  <a:pt x="25193" y="80958"/>
                  <a:pt x="26666" y="80958"/>
                </a:cubicBezTo>
                <a:lnTo>
                  <a:pt x="93333" y="80958"/>
                </a:lnTo>
                <a:cubicBezTo>
                  <a:pt x="94806" y="80958"/>
                  <a:pt x="96000" y="79761"/>
                  <a:pt x="96000" y="78284"/>
                </a:cubicBezTo>
                <a:cubicBezTo>
                  <a:pt x="96000" y="76806"/>
                  <a:pt x="94806" y="75609"/>
                  <a:pt x="93333" y="75609"/>
                </a:cubicBezTo>
                <a:close/>
                <a:moveTo>
                  <a:pt x="26666" y="63305"/>
                </a:moveTo>
                <a:cubicBezTo>
                  <a:pt x="25193" y="63305"/>
                  <a:pt x="24000" y="64502"/>
                  <a:pt x="24000" y="65979"/>
                </a:cubicBezTo>
                <a:cubicBezTo>
                  <a:pt x="24000" y="67457"/>
                  <a:pt x="25193" y="68654"/>
                  <a:pt x="26666" y="68654"/>
                </a:cubicBezTo>
                <a:lnTo>
                  <a:pt x="93333" y="68654"/>
                </a:lnTo>
                <a:cubicBezTo>
                  <a:pt x="94806" y="68654"/>
                  <a:pt x="96000" y="67457"/>
                  <a:pt x="96000" y="65979"/>
                </a:cubicBezTo>
                <a:cubicBezTo>
                  <a:pt x="96000" y="64502"/>
                  <a:pt x="94806" y="63305"/>
                  <a:pt x="93333" y="63305"/>
                </a:cubicBezTo>
                <a:close/>
                <a:moveTo>
                  <a:pt x="26666" y="51001"/>
                </a:moveTo>
                <a:cubicBezTo>
                  <a:pt x="25193" y="51001"/>
                  <a:pt x="24000" y="52198"/>
                  <a:pt x="24000" y="53675"/>
                </a:cubicBezTo>
                <a:cubicBezTo>
                  <a:pt x="24000" y="55152"/>
                  <a:pt x="25193" y="56350"/>
                  <a:pt x="26666" y="56350"/>
                </a:cubicBezTo>
                <a:lnTo>
                  <a:pt x="93333" y="56350"/>
                </a:lnTo>
                <a:cubicBezTo>
                  <a:pt x="94806" y="56350"/>
                  <a:pt x="96000" y="55152"/>
                  <a:pt x="96000" y="53675"/>
                </a:cubicBezTo>
                <a:cubicBezTo>
                  <a:pt x="96000" y="52198"/>
                  <a:pt x="94806" y="51001"/>
                  <a:pt x="93333" y="51001"/>
                </a:cubicBezTo>
                <a:close/>
                <a:moveTo>
                  <a:pt x="26666" y="38697"/>
                </a:moveTo>
                <a:cubicBezTo>
                  <a:pt x="25193" y="38697"/>
                  <a:pt x="24000" y="39894"/>
                  <a:pt x="24000" y="41371"/>
                </a:cubicBezTo>
                <a:cubicBezTo>
                  <a:pt x="24000" y="42848"/>
                  <a:pt x="25193" y="44046"/>
                  <a:pt x="26666" y="44046"/>
                </a:cubicBezTo>
                <a:lnTo>
                  <a:pt x="93333" y="44046"/>
                </a:lnTo>
                <a:cubicBezTo>
                  <a:pt x="94806" y="44046"/>
                  <a:pt x="96000" y="42848"/>
                  <a:pt x="96000" y="41371"/>
                </a:cubicBezTo>
                <a:cubicBezTo>
                  <a:pt x="96000" y="39894"/>
                  <a:pt x="94806" y="38697"/>
                  <a:pt x="93333" y="38697"/>
                </a:cubicBezTo>
                <a:close/>
                <a:moveTo>
                  <a:pt x="0" y="11366"/>
                </a:moveTo>
                <a:lnTo>
                  <a:pt x="6739" y="11366"/>
                </a:lnTo>
                <a:lnTo>
                  <a:pt x="6739" y="17459"/>
                </a:lnTo>
                <a:cubicBezTo>
                  <a:pt x="6739" y="22260"/>
                  <a:pt x="10619" y="26151"/>
                  <a:pt x="15405" y="26151"/>
                </a:cubicBezTo>
                <a:cubicBezTo>
                  <a:pt x="20192" y="26151"/>
                  <a:pt x="24072" y="22260"/>
                  <a:pt x="24072" y="17459"/>
                </a:cubicBezTo>
                <a:lnTo>
                  <a:pt x="24072" y="11366"/>
                </a:lnTo>
                <a:lnTo>
                  <a:pt x="29716" y="11366"/>
                </a:lnTo>
                <a:lnTo>
                  <a:pt x="29716" y="17459"/>
                </a:lnTo>
                <a:cubicBezTo>
                  <a:pt x="29716" y="22260"/>
                  <a:pt x="33597" y="26151"/>
                  <a:pt x="38383" y="26151"/>
                </a:cubicBezTo>
                <a:cubicBezTo>
                  <a:pt x="43170" y="26151"/>
                  <a:pt x="47050" y="22260"/>
                  <a:pt x="47050" y="17459"/>
                </a:cubicBezTo>
                <a:lnTo>
                  <a:pt x="47050" y="11366"/>
                </a:lnTo>
                <a:lnTo>
                  <a:pt x="52694" y="11366"/>
                </a:lnTo>
                <a:lnTo>
                  <a:pt x="52694" y="17459"/>
                </a:lnTo>
                <a:cubicBezTo>
                  <a:pt x="52694" y="22260"/>
                  <a:pt x="56574" y="26151"/>
                  <a:pt x="61361" y="26151"/>
                </a:cubicBezTo>
                <a:cubicBezTo>
                  <a:pt x="66147" y="26151"/>
                  <a:pt x="70028" y="22260"/>
                  <a:pt x="70028" y="17459"/>
                </a:cubicBezTo>
                <a:lnTo>
                  <a:pt x="70028" y="11366"/>
                </a:lnTo>
                <a:lnTo>
                  <a:pt x="75672" y="11366"/>
                </a:lnTo>
                <a:lnTo>
                  <a:pt x="75672" y="17459"/>
                </a:lnTo>
                <a:cubicBezTo>
                  <a:pt x="75672" y="22260"/>
                  <a:pt x="79552" y="26151"/>
                  <a:pt x="84339" y="26151"/>
                </a:cubicBezTo>
                <a:cubicBezTo>
                  <a:pt x="89125" y="26151"/>
                  <a:pt x="93005" y="22260"/>
                  <a:pt x="93005" y="17459"/>
                </a:cubicBezTo>
                <a:lnTo>
                  <a:pt x="93005" y="11366"/>
                </a:lnTo>
                <a:lnTo>
                  <a:pt x="98650" y="11366"/>
                </a:lnTo>
                <a:lnTo>
                  <a:pt x="98650" y="17459"/>
                </a:lnTo>
                <a:cubicBezTo>
                  <a:pt x="98650" y="22259"/>
                  <a:pt x="102530" y="26151"/>
                  <a:pt x="107316" y="26151"/>
                </a:cubicBezTo>
                <a:cubicBezTo>
                  <a:pt x="112103" y="26151"/>
                  <a:pt x="115983" y="22259"/>
                  <a:pt x="115983" y="17459"/>
                </a:cubicBezTo>
                <a:lnTo>
                  <a:pt x="115983" y="11366"/>
                </a:lnTo>
                <a:lnTo>
                  <a:pt x="120000" y="11366"/>
                </a:lnTo>
                <a:lnTo>
                  <a:pt x="120000" y="120000"/>
                </a:lnTo>
                <a:lnTo>
                  <a:pt x="0" y="120000"/>
                </a:lnTo>
                <a:close/>
                <a:moveTo>
                  <a:pt x="15405" y="0"/>
                </a:moveTo>
                <a:cubicBezTo>
                  <a:pt x="17983" y="0"/>
                  <a:pt x="20072" y="2095"/>
                  <a:pt x="20072" y="4680"/>
                </a:cubicBezTo>
                <a:lnTo>
                  <a:pt x="20072" y="18051"/>
                </a:lnTo>
                <a:cubicBezTo>
                  <a:pt x="20072" y="20636"/>
                  <a:pt x="17983" y="22732"/>
                  <a:pt x="15405" y="22732"/>
                </a:cubicBezTo>
                <a:cubicBezTo>
                  <a:pt x="12828" y="22732"/>
                  <a:pt x="10739" y="20636"/>
                  <a:pt x="10739" y="18051"/>
                </a:cubicBezTo>
                <a:lnTo>
                  <a:pt x="10739" y="4680"/>
                </a:lnTo>
                <a:cubicBezTo>
                  <a:pt x="10739" y="2095"/>
                  <a:pt x="12828" y="0"/>
                  <a:pt x="15405" y="0"/>
                </a:cubicBezTo>
                <a:close/>
                <a:moveTo>
                  <a:pt x="38383" y="0"/>
                </a:moveTo>
                <a:cubicBezTo>
                  <a:pt x="40960" y="0"/>
                  <a:pt x="43050" y="2095"/>
                  <a:pt x="43050" y="4680"/>
                </a:cubicBezTo>
                <a:lnTo>
                  <a:pt x="43050" y="18051"/>
                </a:lnTo>
                <a:cubicBezTo>
                  <a:pt x="43050" y="20636"/>
                  <a:pt x="40960" y="22732"/>
                  <a:pt x="38383" y="22732"/>
                </a:cubicBezTo>
                <a:cubicBezTo>
                  <a:pt x="35806" y="22732"/>
                  <a:pt x="33716" y="20636"/>
                  <a:pt x="33716" y="18051"/>
                </a:cubicBezTo>
                <a:lnTo>
                  <a:pt x="33716" y="4680"/>
                </a:lnTo>
                <a:cubicBezTo>
                  <a:pt x="33716" y="2095"/>
                  <a:pt x="35806" y="0"/>
                  <a:pt x="38383" y="0"/>
                </a:cubicBezTo>
                <a:close/>
                <a:moveTo>
                  <a:pt x="61361" y="0"/>
                </a:moveTo>
                <a:cubicBezTo>
                  <a:pt x="63938" y="0"/>
                  <a:pt x="66028" y="2095"/>
                  <a:pt x="66028" y="4680"/>
                </a:cubicBezTo>
                <a:lnTo>
                  <a:pt x="66028" y="18051"/>
                </a:lnTo>
                <a:cubicBezTo>
                  <a:pt x="66028" y="20636"/>
                  <a:pt x="63938" y="22731"/>
                  <a:pt x="61361" y="22731"/>
                </a:cubicBezTo>
                <a:cubicBezTo>
                  <a:pt x="58784" y="22731"/>
                  <a:pt x="56694" y="20636"/>
                  <a:pt x="56694" y="18051"/>
                </a:cubicBezTo>
                <a:lnTo>
                  <a:pt x="56694" y="4680"/>
                </a:lnTo>
                <a:cubicBezTo>
                  <a:pt x="56694" y="2095"/>
                  <a:pt x="58784" y="0"/>
                  <a:pt x="61361" y="0"/>
                </a:cubicBezTo>
                <a:close/>
                <a:moveTo>
                  <a:pt x="84339" y="0"/>
                </a:moveTo>
                <a:cubicBezTo>
                  <a:pt x="86916" y="0"/>
                  <a:pt x="89005" y="2095"/>
                  <a:pt x="89005" y="4680"/>
                </a:cubicBezTo>
                <a:lnTo>
                  <a:pt x="89005" y="18051"/>
                </a:lnTo>
                <a:cubicBezTo>
                  <a:pt x="89005" y="20636"/>
                  <a:pt x="86916" y="22731"/>
                  <a:pt x="84339" y="22731"/>
                </a:cubicBezTo>
                <a:cubicBezTo>
                  <a:pt x="81761" y="22731"/>
                  <a:pt x="79672" y="20636"/>
                  <a:pt x="79672" y="18051"/>
                </a:cubicBezTo>
                <a:lnTo>
                  <a:pt x="79672" y="4680"/>
                </a:lnTo>
                <a:cubicBezTo>
                  <a:pt x="79672" y="2095"/>
                  <a:pt x="81761" y="0"/>
                  <a:pt x="84339" y="0"/>
                </a:cubicBezTo>
                <a:close/>
                <a:moveTo>
                  <a:pt x="107316" y="0"/>
                </a:moveTo>
                <a:cubicBezTo>
                  <a:pt x="109894" y="0"/>
                  <a:pt x="111983" y="2095"/>
                  <a:pt x="111983" y="4680"/>
                </a:cubicBezTo>
                <a:lnTo>
                  <a:pt x="111983" y="18051"/>
                </a:lnTo>
                <a:cubicBezTo>
                  <a:pt x="111983" y="20636"/>
                  <a:pt x="109894" y="22731"/>
                  <a:pt x="107316" y="22731"/>
                </a:cubicBezTo>
                <a:cubicBezTo>
                  <a:pt x="104739" y="22731"/>
                  <a:pt x="102650" y="20636"/>
                  <a:pt x="102650" y="18051"/>
                </a:cubicBezTo>
                <a:lnTo>
                  <a:pt x="102650" y="4680"/>
                </a:lnTo>
                <a:cubicBezTo>
                  <a:pt x="102650" y="2095"/>
                  <a:pt x="104739" y="0"/>
                  <a:pt x="107316" y="0"/>
                </a:cubicBezTo>
                <a:close/>
              </a:path>
            </a:pathLst>
          </a:custGeom>
          <a:solidFill>
            <a:srgbClr val="1ED4DE"/>
          </a:solidFill>
          <a:ln>
            <a:noFill/>
          </a:ln>
        </p:spPr>
        <p:txBody>
          <a:bodyPr wrap="square" lIns="121868" tIns="60917" rIns="121868" bIns="60917" anchor="ctr" anchorCtr="0">
            <a:noAutofit/>
          </a:bodyPr>
          <a:lstStyle/>
          <a:p>
            <a:pPr algn="ctr" defTabSz="1218895"/>
            <a:endParaRPr sz="2399" kern="0">
              <a:solidFill>
                <a:srgbClr val="FFFFFF"/>
              </a:solidFill>
              <a:latin typeface="Arial"/>
              <a:ea typeface="Arial"/>
              <a:cs typeface="Arial"/>
              <a:sym typeface="Arial"/>
            </a:endParaRPr>
          </a:p>
        </p:txBody>
      </p:sp>
      <p:sp>
        <p:nvSpPr>
          <p:cNvPr id="30" name="Shape 451"/>
          <p:cNvSpPr/>
          <p:nvPr/>
        </p:nvSpPr>
        <p:spPr>
          <a:xfrm rot="1795255">
            <a:off x="8958484" y="273676"/>
            <a:ext cx="356158" cy="656509"/>
          </a:xfrm>
          <a:custGeom>
            <a:avLst/>
            <a:gdLst/>
            <a:ahLst/>
            <a:cxnLst/>
            <a:rect l="0" t="0" r="0" b="0"/>
            <a:pathLst>
              <a:path w="120000" h="120000" extrusionOk="0">
                <a:moveTo>
                  <a:pt x="60041" y="0"/>
                </a:moveTo>
                <a:cubicBezTo>
                  <a:pt x="68312" y="142"/>
                  <a:pt x="77049" y="3617"/>
                  <a:pt x="77802" y="9249"/>
                </a:cubicBezTo>
                <a:cubicBezTo>
                  <a:pt x="79731" y="16341"/>
                  <a:pt x="68983" y="18083"/>
                  <a:pt x="72034" y="26607"/>
                </a:cubicBezTo>
                <a:lnTo>
                  <a:pt x="120000" y="26607"/>
                </a:lnTo>
                <a:lnTo>
                  <a:pt x="120000" y="53320"/>
                </a:lnTo>
                <a:cubicBezTo>
                  <a:pt x="105180" y="54850"/>
                  <a:pt x="101982" y="49006"/>
                  <a:pt x="89415" y="50069"/>
                </a:cubicBezTo>
                <a:cubicBezTo>
                  <a:pt x="79319" y="50489"/>
                  <a:pt x="73089" y="55363"/>
                  <a:pt x="72833" y="59977"/>
                </a:cubicBezTo>
                <a:cubicBezTo>
                  <a:pt x="73004" y="64029"/>
                  <a:pt x="79442" y="70012"/>
                  <a:pt x="91464" y="70060"/>
                </a:cubicBezTo>
                <a:cubicBezTo>
                  <a:pt x="106013" y="69226"/>
                  <a:pt x="103877" y="65247"/>
                  <a:pt x="120000" y="65606"/>
                </a:cubicBezTo>
                <a:lnTo>
                  <a:pt x="120000" y="93541"/>
                </a:lnTo>
                <a:lnTo>
                  <a:pt x="70059" y="93541"/>
                </a:lnTo>
                <a:cubicBezTo>
                  <a:pt x="69329" y="102697"/>
                  <a:pt x="76533" y="101447"/>
                  <a:pt x="78036" y="109608"/>
                </a:cubicBezTo>
                <a:cubicBezTo>
                  <a:pt x="77950" y="116314"/>
                  <a:pt x="67224" y="119904"/>
                  <a:pt x="59959" y="120000"/>
                </a:cubicBezTo>
                <a:cubicBezTo>
                  <a:pt x="51687" y="119857"/>
                  <a:pt x="42950" y="116382"/>
                  <a:pt x="42197" y="110750"/>
                </a:cubicBezTo>
                <a:cubicBezTo>
                  <a:pt x="40279" y="103699"/>
                  <a:pt x="50892" y="101936"/>
                  <a:pt x="47995" y="93541"/>
                </a:cubicBezTo>
                <a:lnTo>
                  <a:pt x="0" y="93541"/>
                </a:lnTo>
                <a:lnTo>
                  <a:pt x="0" y="66075"/>
                </a:lnTo>
                <a:cubicBezTo>
                  <a:pt x="15368" y="64341"/>
                  <a:pt x="18478" y="70364"/>
                  <a:pt x="31219" y="69286"/>
                </a:cubicBezTo>
                <a:cubicBezTo>
                  <a:pt x="41315" y="68866"/>
                  <a:pt x="47545" y="63992"/>
                  <a:pt x="47801" y="59379"/>
                </a:cubicBezTo>
                <a:cubicBezTo>
                  <a:pt x="47631" y="55326"/>
                  <a:pt x="41193" y="49343"/>
                  <a:pt x="29171" y="49296"/>
                </a:cubicBezTo>
                <a:cubicBezTo>
                  <a:pt x="14433" y="50140"/>
                  <a:pt x="16816" y="54212"/>
                  <a:pt x="0" y="53739"/>
                </a:cubicBezTo>
                <a:lnTo>
                  <a:pt x="0" y="26607"/>
                </a:lnTo>
                <a:lnTo>
                  <a:pt x="49932" y="26607"/>
                </a:lnTo>
                <a:cubicBezTo>
                  <a:pt x="50748" y="17288"/>
                  <a:pt x="43474" y="18596"/>
                  <a:pt x="41963" y="10391"/>
                </a:cubicBezTo>
                <a:cubicBezTo>
                  <a:pt x="42049" y="3685"/>
                  <a:pt x="52775" y="95"/>
                  <a:pt x="60041" y="0"/>
                </a:cubicBezTo>
                <a:close/>
              </a:path>
            </a:pathLst>
          </a:custGeom>
          <a:solidFill>
            <a:srgbClr val="F4BD2D"/>
          </a:solidFill>
          <a:ln>
            <a:noFill/>
          </a:ln>
          <a:scene3d>
            <a:camera prst="orthographicFront">
              <a:rot lat="0" lon="0" rev="7200000"/>
            </a:camera>
            <a:lightRig rig="threePt" dir="t"/>
          </a:scene3d>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9" name="Shape 717"/>
          <p:cNvGrpSpPr/>
          <p:nvPr/>
        </p:nvGrpSpPr>
        <p:grpSpPr>
          <a:xfrm>
            <a:off x="8560868" y="6013117"/>
            <a:ext cx="3253608" cy="897784"/>
            <a:chOff x="2113657" y="4283315"/>
            <a:chExt cx="3647460" cy="673513"/>
          </a:xfrm>
        </p:grpSpPr>
        <p:sp>
          <p:nvSpPr>
            <p:cNvPr id="21" name="Shape 718"/>
            <p:cNvSpPr txBox="1"/>
            <p:nvPr/>
          </p:nvSpPr>
          <p:spPr>
            <a:xfrm>
              <a:off x="2113657" y="4495163"/>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fa-IR" sz="1600" kern="0" dirty="0" smtClean="0">
                  <a:solidFill>
                    <a:srgbClr val="595959"/>
                  </a:solidFill>
                  <a:latin typeface="Times New Roman" panose="02020603050405020304" pitchFamily="18" charset="0"/>
                  <a:ea typeface="Arial"/>
                  <a:cs typeface="Times New Roman" panose="02020603050405020304" pitchFamily="18" charset="0"/>
                  <a:sym typeface="Arial"/>
                </a:rPr>
                <a:t>4</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.0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USD</a:t>
              </a:r>
              <a:endPar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2"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smtClean="0">
                  <a:solidFill>
                    <a:srgbClr val="595959"/>
                  </a:solidFill>
                  <a:latin typeface="Times New Roman" panose="02020603050405020304" pitchFamily="18" charset="0"/>
                  <a:ea typeface="Arial"/>
                  <a:cs typeface="Times New Roman" panose="02020603050405020304" pitchFamily="18" charset="0"/>
                  <a:sym typeface="Arial"/>
                </a:rPr>
                <a:t>Sales’ Price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
        <p:nvSpPr>
          <p:cNvPr id="24" name="Shape 974"/>
          <p:cNvSpPr/>
          <p:nvPr/>
        </p:nvSpPr>
        <p:spPr>
          <a:xfrm rot="10800000">
            <a:off x="8959685" y="5491253"/>
            <a:ext cx="353751" cy="528546"/>
          </a:xfrm>
          <a:custGeom>
            <a:avLst/>
            <a:gdLst/>
            <a:ahLst/>
            <a:cxnLst/>
            <a:rect l="0" t="0" r="0" b="0"/>
            <a:pathLst>
              <a:path w="120000" h="120000" extrusionOk="0">
                <a:moveTo>
                  <a:pt x="51597" y="50921"/>
                </a:moveTo>
                <a:lnTo>
                  <a:pt x="51597" y="19698"/>
                </a:lnTo>
                <a:cubicBezTo>
                  <a:pt x="47669" y="20191"/>
                  <a:pt x="43916" y="21082"/>
                  <a:pt x="40531" y="22332"/>
                </a:cubicBezTo>
                <a:cubicBezTo>
                  <a:pt x="30598" y="26001"/>
                  <a:pt x="25457" y="32166"/>
                  <a:pt x="27169" y="38355"/>
                </a:cubicBezTo>
                <a:cubicBezTo>
                  <a:pt x="29239" y="46431"/>
                  <a:pt x="39005" y="49155"/>
                  <a:pt x="51597" y="50921"/>
                </a:cubicBezTo>
                <a:close/>
                <a:moveTo>
                  <a:pt x="67852" y="100379"/>
                </a:moveTo>
                <a:cubicBezTo>
                  <a:pt x="71963" y="99887"/>
                  <a:pt x="75901" y="98973"/>
                  <a:pt x="79437" y="97667"/>
                </a:cubicBezTo>
                <a:cubicBezTo>
                  <a:pt x="89370" y="93998"/>
                  <a:pt x="94511" y="87833"/>
                  <a:pt x="92799" y="81644"/>
                </a:cubicBezTo>
                <a:cubicBezTo>
                  <a:pt x="89506" y="73388"/>
                  <a:pt x="79840" y="69732"/>
                  <a:pt x="67852" y="67361"/>
                </a:cubicBezTo>
                <a:close/>
                <a:moveTo>
                  <a:pt x="67852" y="120000"/>
                </a:moveTo>
                <a:lnTo>
                  <a:pt x="51597" y="120000"/>
                </a:lnTo>
                <a:lnTo>
                  <a:pt x="51597" y="114256"/>
                </a:lnTo>
                <a:cubicBezTo>
                  <a:pt x="45417" y="113829"/>
                  <a:pt x="39328" y="112890"/>
                  <a:pt x="33554" y="111448"/>
                </a:cubicBezTo>
                <a:cubicBezTo>
                  <a:pt x="13606" y="106463"/>
                  <a:pt x="696" y="96271"/>
                  <a:pt x="0" y="84958"/>
                </a:cubicBezTo>
                <a:lnTo>
                  <a:pt x="26861" y="84529"/>
                </a:lnTo>
                <a:cubicBezTo>
                  <a:pt x="27245" y="90776"/>
                  <a:pt x="34374" y="96404"/>
                  <a:pt x="45389" y="99156"/>
                </a:cubicBezTo>
                <a:cubicBezTo>
                  <a:pt x="47394" y="99657"/>
                  <a:pt x="49467" y="100048"/>
                  <a:pt x="51597" y="100293"/>
                </a:cubicBezTo>
                <a:lnTo>
                  <a:pt x="51597" y="64682"/>
                </a:lnTo>
                <a:cubicBezTo>
                  <a:pt x="30368" y="61567"/>
                  <a:pt x="7690" y="58004"/>
                  <a:pt x="556" y="40045"/>
                </a:cubicBezTo>
                <a:cubicBezTo>
                  <a:pt x="-2422" y="28913"/>
                  <a:pt x="6883" y="17850"/>
                  <a:pt x="24755" y="11249"/>
                </a:cubicBezTo>
                <a:cubicBezTo>
                  <a:pt x="32832" y="8265"/>
                  <a:pt x="42066" y="6412"/>
                  <a:pt x="51597" y="5737"/>
                </a:cubicBezTo>
                <a:lnTo>
                  <a:pt x="51597" y="0"/>
                </a:lnTo>
                <a:lnTo>
                  <a:pt x="67852" y="0"/>
                </a:lnTo>
                <a:lnTo>
                  <a:pt x="67852" y="5703"/>
                </a:lnTo>
                <a:cubicBezTo>
                  <a:pt x="74209" y="6118"/>
                  <a:pt x="80479" y="7068"/>
                  <a:pt x="86414" y="8551"/>
                </a:cubicBezTo>
                <a:cubicBezTo>
                  <a:pt x="106363" y="13536"/>
                  <a:pt x="119273" y="23728"/>
                  <a:pt x="119969" y="35041"/>
                </a:cubicBezTo>
                <a:lnTo>
                  <a:pt x="93108" y="35470"/>
                </a:lnTo>
                <a:cubicBezTo>
                  <a:pt x="92723" y="29223"/>
                  <a:pt x="85594" y="23595"/>
                  <a:pt x="74579" y="20843"/>
                </a:cubicBezTo>
                <a:cubicBezTo>
                  <a:pt x="72410" y="20301"/>
                  <a:pt x="70160" y="19888"/>
                  <a:pt x="67852" y="19639"/>
                </a:cubicBezTo>
                <a:lnTo>
                  <a:pt x="67852" y="52969"/>
                </a:lnTo>
                <a:cubicBezTo>
                  <a:pt x="88284" y="55535"/>
                  <a:pt x="110482" y="59921"/>
                  <a:pt x="119411" y="79734"/>
                </a:cubicBezTo>
                <a:cubicBezTo>
                  <a:pt x="122511" y="90942"/>
                  <a:pt x="113201" y="102106"/>
                  <a:pt x="95213" y="108750"/>
                </a:cubicBezTo>
                <a:cubicBezTo>
                  <a:pt x="86990" y="111788"/>
                  <a:pt x="77568" y="113654"/>
                  <a:pt x="67852" y="114293"/>
                </a:cubicBezTo>
                <a:close/>
              </a:path>
            </a:pathLst>
          </a:custGeom>
          <a:solidFill>
            <a:schemeClr val="accent3">
              <a:lumMod val="75000"/>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 name="Shape 450"/>
          <p:cNvSpPr/>
          <p:nvPr/>
        </p:nvSpPr>
        <p:spPr>
          <a:xfrm>
            <a:off x="8841213" y="3657600"/>
            <a:ext cx="590697" cy="565118"/>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rgbClr val="E62949"/>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1670" t="63027" r="41554" b="13480"/>
          <a:stretch/>
        </p:blipFill>
        <p:spPr>
          <a:xfrm>
            <a:off x="673021" y="630455"/>
            <a:ext cx="1878091" cy="1696340"/>
          </a:xfrm>
          <a:prstGeom prst="rect">
            <a:avLst/>
          </a:prstGeom>
        </p:spPr>
      </p:pic>
      <p:sp>
        <p:nvSpPr>
          <p:cNvPr id="25" name="Shape 712"/>
          <p:cNvSpPr txBox="1"/>
          <p:nvPr/>
        </p:nvSpPr>
        <p:spPr>
          <a:xfrm>
            <a:off x="8560868" y="1115141"/>
            <a:ext cx="3400943" cy="615393"/>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50000 Packages (</a:t>
            </a:r>
            <a:r>
              <a:rPr lang="en-US" sz="1600" kern="0" dirty="0">
                <a:solidFill>
                  <a:srgbClr val="595959"/>
                </a:solidFill>
                <a:latin typeface="Times New Roman" panose="02020603050405020304" pitchFamily="18" charset="0"/>
                <a:ea typeface="Arial"/>
                <a:cs typeface="Times New Roman" panose="02020603050405020304" pitchFamily="18" charset="0"/>
                <a:sym typeface="Arial"/>
              </a:rPr>
              <a:t>Per </a:t>
            </a:r>
            <a:r>
              <a:rPr lang="en-US" sz="1600" kern="0" dirty="0" smtClean="0">
                <a:solidFill>
                  <a:srgbClr val="595959"/>
                </a:solidFill>
                <a:latin typeface="Times New Roman" panose="02020603050405020304" pitchFamily="18" charset="0"/>
                <a:ea typeface="Arial"/>
                <a:cs typeface="Times New Roman" panose="02020603050405020304" pitchFamily="18" charset="0"/>
                <a:sym typeface="Arial"/>
              </a:rPr>
              <a:t>Month)</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pic>
        <p:nvPicPr>
          <p:cNvPr id="23" name="Picture 22" descr="D:\عکس دم نوش های هربی سان\Herbisun Peppermint mockup2.jpg"/>
          <p:cNvPicPr/>
          <p:nvPr/>
        </p:nvPicPr>
        <p:blipFill rotWithShape="1">
          <a:blip r:embed="rId5" cstate="print">
            <a:extLst>
              <a:ext uri="{28A0092B-C50C-407E-A947-70E740481C1C}">
                <a14:useLocalDpi xmlns:a14="http://schemas.microsoft.com/office/drawing/2010/main" val="0"/>
              </a:ext>
            </a:extLst>
          </a:blip>
          <a:srcRect l="7070" t="23636" r="11194" b="19233"/>
          <a:stretch/>
        </p:blipFill>
        <p:spPr bwMode="auto">
          <a:xfrm rot="177544">
            <a:off x="4323021" y="169702"/>
            <a:ext cx="3679589" cy="2210342"/>
          </a:xfrm>
          <a:prstGeom prst="rect">
            <a:avLst/>
          </a:prstGeom>
          <a:noFill/>
          <a:ln>
            <a:noFill/>
          </a:ln>
        </p:spPr>
      </p:pic>
      <p:pic>
        <p:nvPicPr>
          <p:cNvPr id="8" name="Picture 7"/>
          <p:cNvPicPr>
            <a:picLocks noChangeAspect="1"/>
          </p:cNvPicPr>
          <p:nvPr/>
        </p:nvPicPr>
        <p:blipFill>
          <a:blip r:embed="rId6"/>
          <a:stretch>
            <a:fillRect/>
          </a:stretch>
        </p:blipFill>
        <p:spPr>
          <a:xfrm>
            <a:off x="4264985" y="4943475"/>
            <a:ext cx="4112984" cy="1762125"/>
          </a:xfrm>
          <a:prstGeom prst="rect">
            <a:avLst/>
          </a:prstGeom>
        </p:spPr>
      </p:pic>
      <p:grpSp>
        <p:nvGrpSpPr>
          <p:cNvPr id="26" name="Shape 720"/>
          <p:cNvGrpSpPr/>
          <p:nvPr/>
        </p:nvGrpSpPr>
        <p:grpSpPr>
          <a:xfrm>
            <a:off x="8560867" y="4261751"/>
            <a:ext cx="3627958" cy="897784"/>
            <a:chOff x="2113657" y="4283314"/>
            <a:chExt cx="3647460" cy="673513"/>
          </a:xfrm>
        </p:grpSpPr>
        <p:sp>
          <p:nvSpPr>
            <p:cNvPr id="28" name="Shape 721"/>
            <p:cNvSpPr txBox="1"/>
            <p:nvPr/>
          </p:nvSpPr>
          <p:spPr>
            <a:xfrm>
              <a:off x="2113657" y="4495162"/>
              <a:ext cx="3647459"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pt-BR" sz="1600" kern="0" dirty="0" smtClean="0">
                  <a:solidFill>
                    <a:srgbClr val="595959"/>
                  </a:solidFill>
                  <a:latin typeface="Times New Roman" panose="02020603050405020304" pitchFamily="18" charset="0"/>
                  <a:ea typeface="Arial"/>
                  <a:cs typeface="Times New Roman" panose="02020603050405020304" pitchFamily="18" charset="0"/>
                  <a:sym typeface="Arial"/>
                </a:rPr>
                <a:t>Local (Iran) Certificates </a:t>
              </a:r>
              <a:endParaRPr lang="pt-BR"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29" name="Shape 722"/>
            <p:cNvSpPr txBox="1"/>
            <p:nvPr/>
          </p:nvSpPr>
          <p:spPr>
            <a:xfrm>
              <a:off x="2113658" y="4283314"/>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Standards and legally certificates:</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grpSp>
        <p:nvGrpSpPr>
          <p:cNvPr id="31" name="Shape 717"/>
          <p:cNvGrpSpPr/>
          <p:nvPr/>
        </p:nvGrpSpPr>
        <p:grpSpPr>
          <a:xfrm>
            <a:off x="8560868" y="2378816"/>
            <a:ext cx="3705744" cy="897784"/>
            <a:chOff x="2113657" y="4283315"/>
            <a:chExt cx="3887257" cy="673513"/>
          </a:xfrm>
        </p:grpSpPr>
        <p:sp>
          <p:nvSpPr>
            <p:cNvPr id="32" name="Shape 718"/>
            <p:cNvSpPr txBox="1"/>
            <p:nvPr/>
          </p:nvSpPr>
          <p:spPr>
            <a:xfrm>
              <a:off x="2113657" y="4495163"/>
              <a:ext cx="3887257" cy="461665"/>
            </a:xfrm>
            <a:prstGeom prst="rect">
              <a:avLst/>
            </a:prstGeom>
            <a:noFill/>
            <a:ln>
              <a:noFill/>
            </a:ln>
          </p:spPr>
          <p:txBody>
            <a:bodyPr wrap="square" lIns="121868" tIns="60917" rIns="121868" bIns="60917" anchor="t" anchorCtr="0">
              <a:noAutofit/>
            </a:bodyPr>
            <a:lstStyle/>
            <a:p>
              <a:pPr marL="285750" indent="-285750" defTabSz="1218895">
                <a:buFont typeface="Arial" panose="020B0604020202020204" pitchFamily="34" charset="0"/>
                <a:buChar char="•"/>
              </a:pPr>
              <a:r>
                <a:rPr lang="en-US" sz="1600" kern="0" dirty="0">
                  <a:solidFill>
                    <a:srgbClr val="595959"/>
                  </a:solidFill>
                  <a:latin typeface="Times New Roman" panose="02020603050405020304" pitchFamily="18" charset="0"/>
                  <a:ea typeface="Arial"/>
                  <a:cs typeface="Times New Roman" panose="02020603050405020304" pitchFamily="18" charset="0"/>
                </a:rPr>
                <a:t>Not applicable</a:t>
              </a:r>
              <a:endParaRPr lang="en" sz="1600" kern="0" dirty="0">
                <a:solidFill>
                  <a:srgbClr val="595959"/>
                </a:solidFill>
                <a:latin typeface="Times New Roman" panose="02020603050405020304" pitchFamily="18" charset="0"/>
                <a:ea typeface="Arial"/>
                <a:cs typeface="Times New Roman" panose="02020603050405020304" pitchFamily="18" charset="0"/>
                <a:sym typeface="Arial"/>
              </a:endParaRPr>
            </a:p>
          </p:txBody>
        </p:sp>
        <p:sp>
          <p:nvSpPr>
            <p:cNvPr id="33" name="Shape 719"/>
            <p:cNvSpPr txBox="1"/>
            <p:nvPr/>
          </p:nvSpPr>
          <p:spPr>
            <a:xfrm>
              <a:off x="2113658" y="4283315"/>
              <a:ext cx="3647459" cy="276999"/>
            </a:xfrm>
            <a:prstGeom prst="rect">
              <a:avLst/>
            </a:prstGeom>
            <a:noFill/>
            <a:ln>
              <a:noFill/>
            </a:ln>
          </p:spPr>
          <p:txBody>
            <a:bodyPr wrap="square" lIns="121868" tIns="60917" rIns="121868" bIns="60917" anchor="t" anchorCtr="0">
              <a:noAutofit/>
            </a:bodyPr>
            <a:lstStyle/>
            <a:p>
              <a:pPr defTabSz="1218895"/>
              <a:r>
                <a:rPr lang="en-US" b="1" kern="0" dirty="0">
                  <a:solidFill>
                    <a:srgbClr val="595959"/>
                  </a:solidFill>
                  <a:latin typeface="Times New Roman" panose="02020603050405020304" pitchFamily="18" charset="0"/>
                  <a:ea typeface="Arial"/>
                  <a:cs typeface="Times New Roman" panose="02020603050405020304" pitchFamily="18" charset="0"/>
                  <a:sym typeface="Arial"/>
                </a:rPr>
                <a:t>After sale services/ Guarantee</a:t>
              </a:r>
              <a:endParaRPr lang="en" b="1" kern="0" dirty="0">
                <a:solidFill>
                  <a:srgbClr val="595959"/>
                </a:solidFill>
                <a:latin typeface="Times New Roman" panose="02020603050405020304" pitchFamily="18" charset="0"/>
                <a:ea typeface="Arial"/>
                <a:cs typeface="Times New Roman" panose="02020603050405020304" pitchFamily="18" charset="0"/>
                <a:sym typeface="Arial"/>
              </a:endParaRPr>
            </a:p>
          </p:txBody>
        </p:sp>
      </p:grpSp>
    </p:spTree>
    <p:extLst>
      <p:ext uri="{BB962C8B-B14F-4D97-AF65-F5344CB8AC3E}">
        <p14:creationId xmlns:p14="http://schemas.microsoft.com/office/powerpoint/2010/main" val="11956687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Contents Slide Master">
  <a:themeElements>
    <a:clrScheme name="Custom 1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http://schemas.microsoft.com/office/infopath/2007/PartnerControls"/>
    <ds:schemaRef ds:uri="4873beb7-5857-4685-be1f-d57550cc96c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6344</TotalTime>
  <Words>8632</Words>
  <Application>Microsoft Office PowerPoint</Application>
  <PresentationFormat>自定义</PresentationFormat>
  <Paragraphs>1574</Paragraphs>
  <Slides>105</Slides>
  <Notes>96</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105</vt:i4>
      </vt:variant>
    </vt:vector>
  </HeadingPairs>
  <TitlesOfParts>
    <vt:vector size="115" baseType="lpstr">
      <vt:lpstr>幼圆</vt:lpstr>
      <vt:lpstr>Arial</vt:lpstr>
      <vt:lpstr>Calibri</vt:lpstr>
      <vt:lpstr>Cambria</vt:lpstr>
      <vt:lpstr>Corbel</vt:lpstr>
      <vt:lpstr>Eras Bold ITC</vt:lpstr>
      <vt:lpstr>Times New Roman</vt:lpstr>
      <vt:lpstr>Digital Blue Tunnel 16x9</vt:lpstr>
      <vt:lpstr>Contents Slide Master</vt:lpstr>
      <vt:lpstr>Bitmap Image</vt:lpstr>
      <vt:lpstr>伊朗高科技产品</vt:lpstr>
      <vt:lpstr>医疗设备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Laboratory Devices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Biotech Products</vt:lpstr>
      <vt:lpstr>PowerPoint 演示文稿</vt:lpstr>
      <vt:lpstr>PowerPoint 演示文稿</vt:lpstr>
      <vt:lpstr>PowerPoint 演示文稿</vt:lpstr>
      <vt:lpstr>PowerPoint 演示文稿</vt:lpstr>
      <vt:lpstr>PowerPoint 演示文稿</vt:lpstr>
      <vt:lpstr>PowerPoint 演示文稿</vt:lpstr>
      <vt:lpstr>Drug &amp; Healthcare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Cosmetic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Industrials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Iran High-Tech Products</dc:title>
  <dc:creator>صابری * صادق</dc:creator>
  <cp:lastModifiedBy>ANNA</cp:lastModifiedBy>
  <cp:revision>231</cp:revision>
  <dcterms:created xsi:type="dcterms:W3CDTF">2017-12-10T06:37:07Z</dcterms:created>
  <dcterms:modified xsi:type="dcterms:W3CDTF">2018-02-06T07:26:12Z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